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73" r:id="rId2"/>
    <p:sldId id="306" r:id="rId3"/>
    <p:sldId id="307" r:id="rId4"/>
    <p:sldId id="290" r:id="rId5"/>
    <p:sldId id="274" r:id="rId6"/>
    <p:sldId id="272" r:id="rId7"/>
    <p:sldId id="308" r:id="rId8"/>
    <p:sldId id="309" r:id="rId9"/>
    <p:sldId id="332" r:id="rId10"/>
    <p:sldId id="331" r:id="rId11"/>
    <p:sldId id="312" r:id="rId12"/>
    <p:sldId id="317" r:id="rId13"/>
    <p:sldId id="316" r:id="rId14"/>
    <p:sldId id="318" r:id="rId15"/>
    <p:sldId id="321" r:id="rId16"/>
    <p:sldId id="320" r:id="rId17"/>
    <p:sldId id="319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30" r:id="rId26"/>
    <p:sldId id="329" r:id="rId27"/>
    <p:sldId id="333" r:id="rId28"/>
    <p:sldId id="315" r:id="rId29"/>
    <p:sldId id="337" r:id="rId30"/>
    <p:sldId id="334" r:id="rId31"/>
    <p:sldId id="336" r:id="rId32"/>
    <p:sldId id="335" r:id="rId33"/>
    <p:sldId id="338" r:id="rId34"/>
    <p:sldId id="339" r:id="rId35"/>
    <p:sldId id="341" r:id="rId36"/>
    <p:sldId id="340" r:id="rId37"/>
    <p:sldId id="342" r:id="rId38"/>
    <p:sldId id="343" r:id="rId39"/>
    <p:sldId id="344" r:id="rId40"/>
    <p:sldId id="345" r:id="rId41"/>
    <p:sldId id="346" r:id="rId42"/>
    <p:sldId id="314" r:id="rId43"/>
    <p:sldId id="347" r:id="rId44"/>
    <p:sldId id="313" r:id="rId45"/>
    <p:sldId id="348" r:id="rId46"/>
    <p:sldId id="349" r:id="rId47"/>
    <p:sldId id="310" r:id="rId48"/>
    <p:sldId id="311" r:id="rId49"/>
    <p:sldId id="350" r:id="rId50"/>
    <p:sldId id="351" r:id="rId51"/>
    <p:sldId id="352" r:id="rId52"/>
    <p:sldId id="294" r:id="rId5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3642857-68FF-4CE8-A7D9-A24203D8B503}">
          <p14:sldIdLst>
            <p14:sldId id="273"/>
            <p14:sldId id="306"/>
            <p14:sldId id="307"/>
            <p14:sldId id="290"/>
            <p14:sldId id="274"/>
            <p14:sldId id="272"/>
            <p14:sldId id="308"/>
            <p14:sldId id="309"/>
            <p14:sldId id="332"/>
            <p14:sldId id="331"/>
            <p14:sldId id="312"/>
            <p14:sldId id="317"/>
            <p14:sldId id="316"/>
            <p14:sldId id="318"/>
            <p14:sldId id="321"/>
            <p14:sldId id="320"/>
            <p14:sldId id="319"/>
            <p14:sldId id="322"/>
            <p14:sldId id="323"/>
            <p14:sldId id="324"/>
            <p14:sldId id="325"/>
            <p14:sldId id="326"/>
            <p14:sldId id="327"/>
            <p14:sldId id="328"/>
            <p14:sldId id="330"/>
            <p14:sldId id="329"/>
            <p14:sldId id="333"/>
            <p14:sldId id="315"/>
            <p14:sldId id="337"/>
            <p14:sldId id="334"/>
            <p14:sldId id="336"/>
            <p14:sldId id="335"/>
            <p14:sldId id="338"/>
            <p14:sldId id="339"/>
            <p14:sldId id="341"/>
            <p14:sldId id="340"/>
            <p14:sldId id="342"/>
            <p14:sldId id="343"/>
            <p14:sldId id="344"/>
            <p14:sldId id="345"/>
            <p14:sldId id="346"/>
            <p14:sldId id="314"/>
            <p14:sldId id="347"/>
            <p14:sldId id="313"/>
            <p14:sldId id="348"/>
            <p14:sldId id="349"/>
            <p14:sldId id="310"/>
            <p14:sldId id="311"/>
            <p14:sldId id="350"/>
            <p14:sldId id="351"/>
            <p14:sldId id="352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73E3A"/>
    <a:srgbClr val="00B2FF"/>
    <a:srgbClr val="0072FF"/>
    <a:srgbClr val="FC1324"/>
    <a:srgbClr val="0E5DF9"/>
    <a:srgbClr val="148AFF"/>
    <a:srgbClr val="1C4BDA"/>
    <a:srgbClr val="2054F9"/>
    <a:srgbClr val="FF4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64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78862-1062-427C-AFBD-EB843A046F60}" type="datetimeFigureOut">
              <a:rPr lang="zh-CN" altLang="en-US" smtClean="0"/>
              <a:t>2021/8/30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6280" y="1143000"/>
            <a:ext cx="54854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0F253-58BC-4E9F-A113-B966F1309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218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0F253-58BC-4E9F-A113-B966F130907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261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065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72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07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949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938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986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0F253-58BC-4E9F-A113-B966F1309077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521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0F253-58BC-4E9F-A113-B966F130907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619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0F253-58BC-4E9F-A113-B966F130907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412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0F253-58BC-4E9F-A113-B966F130907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453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0F253-58BC-4E9F-A113-B966F130907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735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0F253-58BC-4E9F-A113-B966F130907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030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0F253-58BC-4E9F-A113-B966F130907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603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201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 userDrawn="1"/>
        </p:nvSpPr>
        <p:spPr>
          <a:xfrm>
            <a:off x="862781" y="375088"/>
            <a:ext cx="6979674" cy="38011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62BCEE"/>
              </a:gs>
              <a:gs pos="0">
                <a:srgbClr val="2C4AC6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ctr"/>
            <a:endParaRPr lang="zh-CN" altLang="en-US" sz="16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F143-CEAA-4B14-8583-112B99ED72AC}" type="datetimeFigureOut">
              <a:rPr lang="zh-CN" altLang="en-US" smtClean="0"/>
              <a:t>2021/8/30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EC85-5954-4ADB-92BB-EC2E5952E8D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/>
          <p:cNvSpPr txBox="1"/>
          <p:nvPr userDrawn="1"/>
        </p:nvSpPr>
        <p:spPr>
          <a:xfrm>
            <a:off x="807474" y="325954"/>
            <a:ext cx="6469011" cy="478380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300"/>
              <a:t>单击此处编辑母版标题样式</a:t>
            </a:r>
            <a:endParaRPr lang="zh-CN" altLang="en-US" sz="33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F143-CEAA-4B14-8583-112B99ED72AC}" type="datetimeFigureOut">
              <a:rPr lang="zh-CN" altLang="en-US" smtClean="0"/>
              <a:t>2021/8/30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EC85-5954-4ADB-92BB-EC2E5952E8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F143-CEAA-4B14-8583-112B99ED72AC}" type="datetimeFigureOut">
              <a:rPr lang="zh-CN" altLang="en-US" smtClean="0"/>
              <a:t>2021/8/30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EC85-5954-4ADB-92BB-EC2E5952E8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F143-CEAA-4B14-8583-112B99ED72AC}" type="datetimeFigureOut">
              <a:rPr lang="zh-CN" altLang="en-US" smtClean="0"/>
              <a:t>2021/8/30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EC85-5954-4ADB-92BB-EC2E5952E8D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39760" y="420404"/>
            <a:ext cx="5873547" cy="32861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344270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F143-CEAA-4B14-8583-112B99ED72AC}" type="datetimeFigureOut">
              <a:rPr lang="zh-CN" altLang="en-US" smtClean="0"/>
              <a:t>2021/8/30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EC85-5954-4ADB-92BB-EC2E5952E8D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/>
          <p:cNvSpPr txBox="1"/>
          <p:nvPr userDrawn="1"/>
        </p:nvSpPr>
        <p:spPr>
          <a:xfrm>
            <a:off x="807474" y="325954"/>
            <a:ext cx="6469011" cy="478380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300"/>
              <a:t>单击此处编辑母版标题样式</a:t>
            </a:r>
            <a:endParaRPr lang="zh-CN" altLang="en-US" sz="33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F143-CEAA-4B14-8583-112B99ED72AC}" type="datetimeFigureOut">
              <a:rPr lang="zh-CN" altLang="en-US" smtClean="0"/>
              <a:t>2021/8/30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EC85-5954-4ADB-92BB-EC2E5952E8D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07474" y="325954"/>
            <a:ext cx="6469011" cy="47838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1" y="1261093"/>
            <a:ext cx="3868340" cy="61804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1" y="1879135"/>
            <a:ext cx="3868340" cy="27639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1093"/>
            <a:ext cx="3887391" cy="61804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1879135"/>
            <a:ext cx="3887391" cy="27639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F143-CEAA-4B14-8583-112B99ED72AC}" type="datetimeFigureOut">
              <a:rPr lang="zh-CN" altLang="en-US" smtClean="0"/>
              <a:t>2021/8/30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EC85-5954-4ADB-92BB-EC2E5952E8D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807474" y="325954"/>
            <a:ext cx="6469011" cy="47838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7474" y="325954"/>
            <a:ext cx="6469011" cy="47838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F143-CEAA-4B14-8583-112B99ED72AC}" type="datetimeFigureOut">
              <a:rPr lang="zh-CN" altLang="en-US" smtClean="0"/>
              <a:t>2021/8/30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EC85-5954-4ADB-92BB-EC2E5952E8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F143-CEAA-4B14-8583-112B99ED72AC}" type="datetimeFigureOut">
              <a:rPr lang="zh-CN" altLang="en-US" smtClean="0"/>
              <a:t>2021/8/30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EC85-5954-4ADB-92BB-EC2E5952E8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2949178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740698"/>
            <a:ext cx="4629150" cy="365585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320"/>
            <a:ext cx="2949178" cy="28591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8035" indent="0">
              <a:buNone/>
              <a:defRPr sz="750"/>
            </a:lvl7pPr>
            <a:lvl8pPr marL="2400935" indent="0">
              <a:buNone/>
              <a:defRPr sz="750"/>
            </a:lvl8pPr>
            <a:lvl9pPr marL="2743835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F143-CEAA-4B14-8583-112B99ED72AC}" type="datetimeFigureOut">
              <a:rPr lang="zh-CN" altLang="en-US" smtClean="0"/>
              <a:t>2021/8/30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EC85-5954-4ADB-92BB-EC2E5952E8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2949178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698"/>
            <a:ext cx="4629150" cy="365585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320"/>
            <a:ext cx="2949178" cy="28591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8035" indent="0">
              <a:buNone/>
              <a:defRPr sz="750"/>
            </a:lvl7pPr>
            <a:lvl8pPr marL="2400935" indent="0">
              <a:buNone/>
              <a:defRPr sz="750"/>
            </a:lvl8pPr>
            <a:lvl9pPr marL="2743835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F143-CEAA-4B14-8583-112B99ED72AC}" type="datetimeFigureOut">
              <a:rPr lang="zh-CN" altLang="en-US" smtClean="0"/>
              <a:t>2021/8/30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EC85-5954-4ADB-92BB-EC2E5952E8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EF143-CEAA-4B14-8583-112B99ED72AC}" type="datetimeFigureOut">
              <a:rPr lang="zh-CN" altLang="en-US" smtClean="0"/>
              <a:t>2021/8/30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7EC85-5954-4ADB-92BB-EC2E5952E8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46"/>
          <p:cNvSpPr/>
          <p:nvPr/>
        </p:nvSpPr>
        <p:spPr>
          <a:xfrm>
            <a:off x="1751965" y="1620520"/>
            <a:ext cx="5641975" cy="21544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2000">
                <a:solidFill>
                  <a:srgbClr val="65656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 pitchFamily="34" charset="0"/>
              </a:rPr>
              <a:t>基础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 pitchFamily="34" charset="0"/>
              </a:rPr>
              <a:t>培训之</a:t>
            </a:r>
            <a:endParaRPr lang="zh-CN" altLang="en-US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 pitchFamily="34" charset="0"/>
            </a:endParaRPr>
          </a:p>
        </p:txBody>
      </p:sp>
      <p:sp>
        <p:nvSpPr>
          <p:cNvPr id="4" name="Shape 1546"/>
          <p:cNvSpPr/>
          <p:nvPr/>
        </p:nvSpPr>
        <p:spPr>
          <a:xfrm>
            <a:off x="759274" y="2294717"/>
            <a:ext cx="7361020" cy="5539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2000">
                <a:solidFill>
                  <a:srgbClr val="65656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 algn="ctr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 pitchFamily="34" charset="0"/>
              </a:rPr>
              <a:t>rocketMQ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 pitchFamily="34" charset="0"/>
              </a:rPr>
              <a:t>入门实践 </a:t>
            </a:r>
            <a:endParaRPr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000" dirty="0"/>
              <a:t>常用消息中间件</a:t>
            </a:r>
            <a:r>
              <a:rPr lang="zh-CN" altLang="en-US" sz="3000" dirty="0" smtClean="0"/>
              <a:t>对比</a:t>
            </a:r>
            <a:endParaRPr lang="zh-CN" altLang="en-US" sz="3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3B67FC-AB14-498D-8079-351D16E33E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84" y="1012726"/>
            <a:ext cx="6976566" cy="402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15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模版-拷贝副本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833" y="1967157"/>
            <a:ext cx="2367366" cy="1195520"/>
          </a:xfrm>
          <a:prstGeom prst="rect">
            <a:avLst/>
          </a:prstGeom>
        </p:spPr>
      </p:pic>
      <p:sp>
        <p:nvSpPr>
          <p:cNvPr id="6" name="Shape 1552"/>
          <p:cNvSpPr/>
          <p:nvPr/>
        </p:nvSpPr>
        <p:spPr>
          <a:xfrm>
            <a:off x="6823382" y="1346504"/>
            <a:ext cx="623453" cy="1116536"/>
          </a:xfrm>
          <a:prstGeom prst="rect">
            <a:avLst/>
          </a:prstGeom>
          <a:ln w="12700">
            <a:miter lim="400000"/>
          </a:ln>
        </p:spPr>
        <p:txBody>
          <a:bodyPr wrap="non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7" name="Shape 1546"/>
          <p:cNvSpPr/>
          <p:nvPr/>
        </p:nvSpPr>
        <p:spPr>
          <a:xfrm>
            <a:off x="5985370" y="2506455"/>
            <a:ext cx="2287140" cy="85228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2000">
                <a:solidFill>
                  <a:srgbClr val="65656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altLang="zh-CN" sz="1800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MQ</a:t>
            </a:r>
            <a:r>
              <a:rPr lang="zh-CN" altLang="en-US" sz="1800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中的术语</a:t>
            </a:r>
            <a:endParaRPr lang="en-US" altLang="zh-CN" sz="18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pPr lvl="0" algn="ctr">
              <a:defRPr sz="1800">
                <a:solidFill>
                  <a:srgbClr val="000000"/>
                </a:solidFill>
              </a:defRPr>
            </a:pPr>
            <a:endParaRPr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08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角色介绍</a:t>
            </a:r>
            <a:endParaRPr lang="zh-CN" altLang="en-US" dirty="0"/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179512" y="1187419"/>
            <a:ext cx="1674812" cy="3812726"/>
            <a:chOff x="792602" y="1038959"/>
            <a:chExt cx="1850186" cy="2550888"/>
          </a:xfrm>
        </p:grpSpPr>
        <p:sp>
          <p:nvSpPr>
            <p:cNvPr id="34" name="圆角矩形 33"/>
            <p:cNvSpPr/>
            <p:nvPr/>
          </p:nvSpPr>
          <p:spPr>
            <a:xfrm>
              <a:off x="886815" y="1038959"/>
              <a:ext cx="1632723" cy="549047"/>
            </a:xfrm>
            <a:prstGeom prst="roundRect">
              <a:avLst>
                <a:gd name="adj" fmla="val 935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>
                <a:solidFill>
                  <a:srgbClr val="FFFFFF"/>
                </a:solidFill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792602" y="1581702"/>
              <a:ext cx="1850186" cy="2008145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5400">
              <a:solidFill>
                <a:schemeClr val="accent2"/>
              </a:solidFill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HK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1416931" y="1511312"/>
              <a:ext cx="601529" cy="24710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>
                <a:solidFill>
                  <a:srgbClr val="FFFFFF"/>
                </a:solidFill>
                <a:latin typeface="Impact" pitchFamily="34" charset="0"/>
              </a:endParaRPr>
            </a:p>
          </p:txBody>
        </p:sp>
        <p:sp>
          <p:nvSpPr>
            <p:cNvPr id="37" name="文本框 65"/>
            <p:cNvSpPr txBox="1"/>
            <p:nvPr/>
          </p:nvSpPr>
          <p:spPr>
            <a:xfrm>
              <a:off x="937180" y="1853408"/>
              <a:ext cx="1614581" cy="386093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r>
                <a:rPr lang="zh-CN" altLang="en-US" sz="11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消息生产者，负责产生消息，一般由业务系统负责产生消息。</a:t>
              </a:r>
            </a:p>
          </p:txBody>
        </p:sp>
      </p:grp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912639" y="1183721"/>
            <a:ext cx="1676400" cy="3816422"/>
            <a:chOff x="2690633" y="1038958"/>
            <a:chExt cx="1850186" cy="2900945"/>
          </a:xfrm>
        </p:grpSpPr>
        <p:sp>
          <p:nvSpPr>
            <p:cNvPr id="31" name="圆角矩形 30"/>
            <p:cNvSpPr/>
            <p:nvPr/>
          </p:nvSpPr>
          <p:spPr>
            <a:xfrm>
              <a:off x="2799261" y="1038958"/>
              <a:ext cx="1632929" cy="619436"/>
            </a:xfrm>
            <a:prstGeom prst="roundRect">
              <a:avLst>
                <a:gd name="adj" fmla="val 9350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>
                <a:solidFill>
                  <a:srgbClr val="FFFFFF"/>
                </a:solidFill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2690633" y="1658394"/>
              <a:ext cx="1850186" cy="2281509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  <a:effectLst>
              <a:outerShdw blurRad="1016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HK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262314" y="1571005"/>
              <a:ext cx="599208" cy="2955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>
                <a:solidFill>
                  <a:srgbClr val="FFFFFF"/>
                </a:solidFill>
                <a:latin typeface="Impact" pitchFamily="34" charset="0"/>
              </a:endParaRPr>
            </a:p>
          </p:txBody>
        </p: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3707904" y="1203471"/>
            <a:ext cx="1674812" cy="3802438"/>
            <a:chOff x="4603182" y="1038959"/>
            <a:chExt cx="1850186" cy="2890314"/>
          </a:xfrm>
        </p:grpSpPr>
        <p:sp>
          <p:nvSpPr>
            <p:cNvPr id="28" name="圆角矩形 27"/>
            <p:cNvSpPr/>
            <p:nvPr/>
          </p:nvSpPr>
          <p:spPr>
            <a:xfrm>
              <a:off x="4711913" y="1038959"/>
              <a:ext cx="1632723" cy="598749"/>
            </a:xfrm>
            <a:prstGeom prst="roundRect">
              <a:avLst>
                <a:gd name="adj" fmla="val 9350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4603182" y="1644954"/>
              <a:ext cx="1850186" cy="2284319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5400">
              <a:solidFill>
                <a:schemeClr val="accent3"/>
              </a:solidFill>
            </a:ln>
            <a:effectLst>
              <a:outerShdw blurRad="1016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HK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219266" y="1560563"/>
              <a:ext cx="601529" cy="2923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>
                <a:solidFill>
                  <a:srgbClr val="FFFFFF"/>
                </a:solidFill>
                <a:latin typeface="Impact" pitchFamily="34" charset="0"/>
              </a:endParaRPr>
            </a:p>
          </p:txBody>
        </p: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5508104" y="1187418"/>
            <a:ext cx="1676400" cy="3816422"/>
            <a:chOff x="6515731" y="1038959"/>
            <a:chExt cx="1850186" cy="2900945"/>
          </a:xfrm>
        </p:grpSpPr>
        <p:sp>
          <p:nvSpPr>
            <p:cNvPr id="25" name="圆角矩形 24"/>
            <p:cNvSpPr/>
            <p:nvPr/>
          </p:nvSpPr>
          <p:spPr>
            <a:xfrm>
              <a:off x="6624359" y="1038959"/>
              <a:ext cx="1632929" cy="623787"/>
            </a:xfrm>
            <a:prstGeom prst="roundRect">
              <a:avLst>
                <a:gd name="adj" fmla="val 9350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6515731" y="1655585"/>
              <a:ext cx="1850186" cy="2284319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5400">
              <a:solidFill>
                <a:schemeClr val="accent4"/>
              </a:solidFill>
            </a:ln>
            <a:effectLst>
              <a:outerShdw blurRad="1016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HK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140725" y="1553030"/>
              <a:ext cx="599208" cy="2698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>
                <a:solidFill>
                  <a:srgbClr val="FFFFFF"/>
                </a:solidFill>
                <a:latin typeface="Impact" pitchFamily="34" charset="0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752544F-C1CF-4677-83F5-95B181751A9B}"/>
              </a:ext>
            </a:extLst>
          </p:cNvPr>
          <p:cNvSpPr/>
          <p:nvPr/>
        </p:nvSpPr>
        <p:spPr>
          <a:xfrm>
            <a:off x="427736" y="1454157"/>
            <a:ext cx="118327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Producer</a:t>
            </a:r>
            <a:endParaRPr lang="zh-HK" altLang="en-US" dirty="0">
              <a:solidFill>
                <a:schemeClr val="bg1"/>
              </a:solidFill>
              <a:latin typeface="Impact" pitchFamily="34" charset="0"/>
              <a:ea typeface="张海山锐谐体2.0-授权联系：Samtype@QQ.com"/>
              <a:cs typeface="张海山锐谐体2.0-授权联系：Samtype@QQ.com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97C9D92-4796-4FA5-BBCC-0805570DF34A}"/>
              </a:ext>
            </a:extLst>
          </p:cNvPr>
          <p:cNvSpPr/>
          <p:nvPr/>
        </p:nvSpPr>
        <p:spPr>
          <a:xfrm>
            <a:off x="1981705" y="1443284"/>
            <a:ext cx="131478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Consumer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2448F8C-D369-4B67-8946-9A9FA85EB4F2}"/>
              </a:ext>
            </a:extLst>
          </p:cNvPr>
          <p:cNvSpPr/>
          <p:nvPr/>
        </p:nvSpPr>
        <p:spPr>
          <a:xfrm>
            <a:off x="4025718" y="1438199"/>
            <a:ext cx="90101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Broker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5E6C6D-AD7B-4EE3-89E6-1AC41A581EA1}"/>
              </a:ext>
            </a:extLst>
          </p:cNvPr>
          <p:cNvSpPr/>
          <p:nvPr/>
        </p:nvSpPr>
        <p:spPr>
          <a:xfrm>
            <a:off x="5570388" y="1429671"/>
            <a:ext cx="1550937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NameServer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71B537-D6A5-48E8-9DD4-3F3F4C4C7580}"/>
              </a:ext>
            </a:extLst>
          </p:cNvPr>
          <p:cNvSpPr/>
          <p:nvPr/>
        </p:nvSpPr>
        <p:spPr>
          <a:xfrm>
            <a:off x="296740" y="3103858"/>
            <a:ext cx="1477962" cy="93871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1100" b="1" dirty="0">
                <a:solidFill>
                  <a:srgbClr val="000000"/>
                </a:solidFill>
                <a:latin typeface="宋体" panose="02010600030101010101" pitchFamily="2" charset="-122"/>
              </a:rPr>
              <a:t>Producer Group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</a:rPr>
              <a:t>：一类</a:t>
            </a:r>
            <a:r>
              <a:rPr lang="en-US" altLang="zh-CN" sz="1100" dirty="0">
                <a:solidFill>
                  <a:srgbClr val="000000"/>
                </a:solidFill>
                <a:latin typeface="宋体" panose="02010600030101010101" pitchFamily="2" charset="-122"/>
              </a:rPr>
              <a:t>Producer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</a:rPr>
              <a:t>的集合名称，这类</a:t>
            </a:r>
            <a:r>
              <a:rPr lang="en-US" altLang="zh-CN" sz="1100" dirty="0">
                <a:solidFill>
                  <a:srgbClr val="000000"/>
                </a:solidFill>
                <a:latin typeface="宋体" panose="02010600030101010101" pitchFamily="2" charset="-122"/>
              </a:rPr>
              <a:t>Producer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</a:rPr>
              <a:t>通常发送一类消息，且发送逻辑一致。</a:t>
            </a:r>
            <a:endParaRPr lang="en-US" altLang="zh-CN" sz="1100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178D97F-A872-47EE-93ED-2FC7D0D396D1}"/>
              </a:ext>
            </a:extLst>
          </p:cNvPr>
          <p:cNvSpPr/>
          <p:nvPr/>
        </p:nvSpPr>
        <p:spPr>
          <a:xfrm>
            <a:off x="1959508" y="2387485"/>
            <a:ext cx="1479550" cy="6001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</a:rPr>
              <a:t>消息消费者，负责消费消息，一般是后台系统负责异步消费。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630B3A-F9BC-4908-BE49-FE93FBDD6F8F}"/>
              </a:ext>
            </a:extLst>
          </p:cNvPr>
          <p:cNvSpPr/>
          <p:nvPr/>
        </p:nvSpPr>
        <p:spPr>
          <a:xfrm>
            <a:off x="1907704" y="3050682"/>
            <a:ext cx="1583158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1100" b="1" dirty="0">
                <a:solidFill>
                  <a:srgbClr val="000000"/>
                </a:solidFill>
                <a:latin typeface="宋体" panose="02010600030101010101" pitchFamily="2" charset="-122"/>
              </a:rPr>
              <a:t>Push Consumer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</a:rPr>
              <a:t>：</a:t>
            </a:r>
            <a:r>
              <a:rPr lang="en-US" altLang="zh-CN" sz="900" dirty="0">
                <a:solidFill>
                  <a:srgbClr val="000000"/>
                </a:solidFill>
                <a:latin typeface="宋体" panose="02010600030101010101" pitchFamily="2" charset="-122"/>
              </a:rPr>
              <a:t>Consumer</a:t>
            </a:r>
            <a:r>
              <a:rPr lang="zh-CN" altLang="en-US" sz="900" dirty="0">
                <a:solidFill>
                  <a:srgbClr val="000000"/>
                </a:solidFill>
                <a:latin typeface="宋体" panose="02010600030101010101" pitchFamily="2" charset="-122"/>
              </a:rPr>
              <a:t>的一种，应用通常向</a:t>
            </a:r>
            <a:r>
              <a:rPr lang="en-US" altLang="zh-CN" sz="900" dirty="0">
                <a:solidFill>
                  <a:srgbClr val="000000"/>
                </a:solidFill>
                <a:latin typeface="宋体" panose="02010600030101010101" pitchFamily="2" charset="-122"/>
              </a:rPr>
              <a:t>Consumer</a:t>
            </a:r>
            <a:r>
              <a:rPr lang="zh-CN" altLang="en-US" sz="900" dirty="0">
                <a:solidFill>
                  <a:srgbClr val="000000"/>
                </a:solidFill>
                <a:latin typeface="宋体" panose="02010600030101010101" pitchFamily="2" charset="-122"/>
              </a:rPr>
              <a:t>对象注册一个</a:t>
            </a:r>
            <a:r>
              <a:rPr lang="en-US" altLang="zh-CN" sz="900" dirty="0">
                <a:solidFill>
                  <a:srgbClr val="000000"/>
                </a:solidFill>
                <a:latin typeface="宋体" panose="02010600030101010101" pitchFamily="2" charset="-122"/>
              </a:rPr>
              <a:t>Listener</a:t>
            </a:r>
            <a:r>
              <a:rPr lang="zh-CN" altLang="en-US" sz="900" dirty="0">
                <a:solidFill>
                  <a:srgbClr val="000000"/>
                </a:solidFill>
                <a:latin typeface="宋体" panose="02010600030101010101" pitchFamily="2" charset="-122"/>
              </a:rPr>
              <a:t>接口，一旦收到消息，</a:t>
            </a:r>
            <a:r>
              <a:rPr lang="en-US" altLang="zh-CN" sz="900" dirty="0">
                <a:solidFill>
                  <a:srgbClr val="000000"/>
                </a:solidFill>
                <a:latin typeface="宋体" panose="02010600030101010101" pitchFamily="2" charset="-122"/>
              </a:rPr>
              <a:t>Consumer</a:t>
            </a:r>
            <a:r>
              <a:rPr lang="zh-CN" altLang="en-US" sz="900" dirty="0">
                <a:solidFill>
                  <a:srgbClr val="000000"/>
                </a:solidFill>
                <a:latin typeface="宋体" panose="02010600030101010101" pitchFamily="2" charset="-122"/>
              </a:rPr>
              <a:t>对象立刻回调</a:t>
            </a:r>
            <a:r>
              <a:rPr lang="en-US" altLang="zh-CN" sz="900" dirty="0">
                <a:solidFill>
                  <a:srgbClr val="000000"/>
                </a:solidFill>
                <a:latin typeface="宋体" panose="02010600030101010101" pitchFamily="2" charset="-122"/>
              </a:rPr>
              <a:t>Listener</a:t>
            </a:r>
            <a:r>
              <a:rPr lang="zh-CN" altLang="en-US" sz="900" dirty="0">
                <a:solidFill>
                  <a:srgbClr val="000000"/>
                </a:solidFill>
                <a:latin typeface="宋体" panose="02010600030101010101" pitchFamily="2" charset="-122"/>
              </a:rPr>
              <a:t>接口方法</a:t>
            </a:r>
            <a:endParaRPr lang="en-US" altLang="zh-CN" sz="900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05F22BC-3C64-4C78-A037-EB6454A0A955}"/>
              </a:ext>
            </a:extLst>
          </p:cNvPr>
          <p:cNvSpPr/>
          <p:nvPr/>
        </p:nvSpPr>
        <p:spPr>
          <a:xfrm>
            <a:off x="1912626" y="4100236"/>
            <a:ext cx="1542179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1100" b="1" dirty="0">
                <a:solidFill>
                  <a:srgbClr val="000000"/>
                </a:solidFill>
                <a:latin typeface="宋体" panose="02010600030101010101" pitchFamily="2" charset="-122"/>
              </a:rPr>
              <a:t>Pull Consumer</a:t>
            </a:r>
            <a:r>
              <a:rPr lang="zh-CN" altLang="en-US" sz="900" dirty="0">
                <a:solidFill>
                  <a:srgbClr val="000000"/>
                </a:solidFill>
                <a:latin typeface="宋体" panose="02010600030101010101" pitchFamily="2" charset="-122"/>
              </a:rPr>
              <a:t>：应用通常主动调用</a:t>
            </a:r>
            <a:r>
              <a:rPr lang="en-US" altLang="zh-CN" sz="900" dirty="0">
                <a:solidFill>
                  <a:srgbClr val="000000"/>
                </a:solidFill>
                <a:latin typeface="宋体" panose="02010600030101010101" pitchFamily="2" charset="-122"/>
              </a:rPr>
              <a:t>Consumer</a:t>
            </a:r>
            <a:r>
              <a:rPr lang="zh-CN" altLang="en-US" sz="900" dirty="0">
                <a:solidFill>
                  <a:srgbClr val="000000"/>
                </a:solidFill>
                <a:latin typeface="宋体" panose="02010600030101010101" pitchFamily="2" charset="-122"/>
              </a:rPr>
              <a:t>的拉消息方法从</a:t>
            </a:r>
            <a:r>
              <a:rPr lang="en-US" altLang="zh-CN" sz="900" dirty="0">
                <a:solidFill>
                  <a:srgbClr val="000000"/>
                </a:solidFill>
                <a:latin typeface="宋体" panose="02010600030101010101" pitchFamily="2" charset="-122"/>
              </a:rPr>
              <a:t>Broker</a:t>
            </a:r>
            <a:r>
              <a:rPr lang="zh-CN" altLang="en-US" sz="900" dirty="0">
                <a:solidFill>
                  <a:srgbClr val="000000"/>
                </a:solidFill>
                <a:latin typeface="宋体" panose="02010600030101010101" pitchFamily="2" charset="-122"/>
              </a:rPr>
              <a:t>拉消息，主动权由应用控制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079DF6E-ABEB-4E67-B70F-AAF622E1B44A}"/>
              </a:ext>
            </a:extLst>
          </p:cNvPr>
          <p:cNvSpPr/>
          <p:nvPr/>
        </p:nvSpPr>
        <p:spPr>
          <a:xfrm>
            <a:off x="3784790" y="2384506"/>
            <a:ext cx="1422955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</a:rPr>
              <a:t>消息中转角色，负责存储消息，转发消息，一般也称为</a:t>
            </a:r>
            <a:r>
              <a:rPr lang="en-US" altLang="zh-CN" sz="1100" dirty="0">
                <a:solidFill>
                  <a:srgbClr val="000000"/>
                </a:solidFill>
                <a:latin typeface="宋体" panose="02010600030101010101" pitchFamily="2" charset="-122"/>
              </a:rPr>
              <a:t>Server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  <a:endParaRPr lang="en-US" altLang="zh-CN" sz="1100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AC21C55-3105-4375-B03B-AC51FFC07947}"/>
              </a:ext>
            </a:extLst>
          </p:cNvPr>
          <p:cNvSpPr/>
          <p:nvPr/>
        </p:nvSpPr>
        <p:spPr>
          <a:xfrm>
            <a:off x="5655245" y="2353707"/>
            <a:ext cx="1381219" cy="246221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</a:rPr>
              <a:t>专为</a:t>
            </a:r>
            <a:r>
              <a:rPr lang="en-US" altLang="zh-CN" sz="1100" dirty="0" err="1">
                <a:solidFill>
                  <a:srgbClr val="000000"/>
                </a:solidFill>
                <a:latin typeface="宋体" panose="02010600030101010101" pitchFamily="2" charset="-122"/>
              </a:rPr>
              <a:t>RocketMQ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</a:rPr>
              <a:t>设计的轻量级名称服务。集群中</a:t>
            </a:r>
            <a:r>
              <a:rPr lang="en-US" altLang="zh-CN" sz="1100" dirty="0">
                <a:solidFill>
                  <a:srgbClr val="000000"/>
                </a:solidFill>
                <a:latin typeface="宋体" panose="02010600030101010101" pitchFamily="2" charset="-122"/>
              </a:rPr>
              <a:t>Nameserver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</a:rPr>
              <a:t>互相独立，彼此没有通信关系，单台</a:t>
            </a:r>
            <a:r>
              <a:rPr lang="en-US" altLang="zh-CN" sz="1100" dirty="0">
                <a:solidFill>
                  <a:srgbClr val="000000"/>
                </a:solidFill>
                <a:latin typeface="宋体" panose="02010600030101010101" pitchFamily="2" charset="-122"/>
              </a:rPr>
              <a:t>Nameserver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</a:rPr>
              <a:t>挂掉，不影响其他</a:t>
            </a:r>
            <a:r>
              <a:rPr lang="en-US" altLang="zh-CN" sz="1100" dirty="0">
                <a:solidFill>
                  <a:srgbClr val="000000"/>
                </a:solidFill>
                <a:latin typeface="宋体" panose="02010600030101010101" pitchFamily="2" charset="-122"/>
              </a:rPr>
              <a:t>Nameserver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</a:rPr>
              <a:t>，即使全部挂掉，也不影响业务系统使用。而且</a:t>
            </a:r>
            <a:r>
              <a:rPr lang="en-US" altLang="zh-CN" sz="1100" dirty="0">
                <a:solidFill>
                  <a:srgbClr val="000000"/>
                </a:solidFill>
                <a:latin typeface="宋体" panose="02010600030101010101" pitchFamily="2" charset="-122"/>
              </a:rPr>
              <a:t>Nameserver</a:t>
            </a:r>
            <a:r>
              <a:rPr lang="zh-CN" altLang="en-US" sz="1100" dirty="0">
                <a:solidFill>
                  <a:srgbClr val="000000"/>
                </a:solidFill>
                <a:latin typeface="宋体" panose="02010600030101010101" pitchFamily="2" charset="-122"/>
              </a:rPr>
              <a:t>不会有频繁的读写，所以性能开销非常小，稳定性很高。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DE3D908-CB85-4012-A51E-7B1A617E4D42}"/>
              </a:ext>
            </a:extLst>
          </p:cNvPr>
          <p:cNvGrpSpPr>
            <a:grpSpLocks/>
          </p:cNvGrpSpPr>
          <p:nvPr/>
        </p:nvGrpSpPr>
        <p:grpSpPr bwMode="auto">
          <a:xfrm>
            <a:off x="7289676" y="1187418"/>
            <a:ext cx="1674812" cy="3802438"/>
            <a:chOff x="4603182" y="1038959"/>
            <a:chExt cx="1850186" cy="2890314"/>
          </a:xfrm>
        </p:grpSpPr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368112D6-C496-40B4-9D47-A97B77DCE840}"/>
                </a:ext>
              </a:extLst>
            </p:cNvPr>
            <p:cNvSpPr/>
            <p:nvPr/>
          </p:nvSpPr>
          <p:spPr>
            <a:xfrm>
              <a:off x="4711913" y="1038959"/>
              <a:ext cx="1632723" cy="598749"/>
            </a:xfrm>
            <a:prstGeom prst="roundRect">
              <a:avLst>
                <a:gd name="adj" fmla="val 9350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任意多边形 22">
              <a:extLst>
                <a:ext uri="{FF2B5EF4-FFF2-40B4-BE49-F238E27FC236}">
                  <a16:creationId xmlns:a16="http://schemas.microsoft.com/office/drawing/2014/main" id="{E6B97E47-7349-4110-9C68-CA81D7BB634B}"/>
                </a:ext>
              </a:extLst>
            </p:cNvPr>
            <p:cNvSpPr/>
            <p:nvPr/>
          </p:nvSpPr>
          <p:spPr>
            <a:xfrm>
              <a:off x="4603182" y="1644954"/>
              <a:ext cx="1850186" cy="2284319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5400">
              <a:solidFill>
                <a:schemeClr val="accent3"/>
              </a:solidFill>
            </a:ln>
            <a:effectLst>
              <a:outerShdw blurRad="1016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HK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26E6375-A815-4BE0-885C-8D4F33D90761}"/>
                </a:ext>
              </a:extLst>
            </p:cNvPr>
            <p:cNvSpPr/>
            <p:nvPr/>
          </p:nvSpPr>
          <p:spPr>
            <a:xfrm>
              <a:off x="5219266" y="1560563"/>
              <a:ext cx="601529" cy="2923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>
                <a:solidFill>
                  <a:srgbClr val="FFFFFF"/>
                </a:solidFill>
                <a:latin typeface="Impact" pitchFamily="34" charset="0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F9203A35-D79A-4C42-BF3B-72563B04D325}"/>
              </a:ext>
            </a:extLst>
          </p:cNvPr>
          <p:cNvSpPr/>
          <p:nvPr/>
        </p:nvSpPr>
        <p:spPr>
          <a:xfrm>
            <a:off x="7607490" y="1422146"/>
            <a:ext cx="76328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02D3486-48A7-4DE9-B848-F6F94180A582}"/>
              </a:ext>
            </a:extLst>
          </p:cNvPr>
          <p:cNvSpPr/>
          <p:nvPr/>
        </p:nvSpPr>
        <p:spPr>
          <a:xfrm>
            <a:off x="7415604" y="2350728"/>
            <a:ext cx="1422955" cy="12772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sz="1100" dirty="0"/>
              <a:t>区分消息的种类；一个发送者可以发送消息给一个或者多个</a:t>
            </a:r>
            <a:r>
              <a:rPr lang="en-US" altLang="zh-CN" sz="1100" dirty="0"/>
              <a:t>Topic</a:t>
            </a:r>
            <a:r>
              <a:rPr lang="zh-CN" altLang="en-US" sz="1100" dirty="0"/>
              <a:t>；一个消息的接收者可以订阅一个或者多个</a:t>
            </a:r>
            <a:r>
              <a:rPr lang="en-US" altLang="zh-CN" sz="1100" dirty="0"/>
              <a:t>Topic</a:t>
            </a:r>
            <a:r>
              <a:rPr lang="zh-CN" altLang="en-US" sz="1100" dirty="0"/>
              <a:t>消息</a:t>
            </a:r>
            <a:endParaRPr lang="en-US" altLang="zh-CN" sz="1100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2296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模版-拷贝副本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833" y="1967157"/>
            <a:ext cx="2367366" cy="1195520"/>
          </a:xfrm>
          <a:prstGeom prst="rect">
            <a:avLst/>
          </a:prstGeom>
        </p:spPr>
      </p:pic>
      <p:sp>
        <p:nvSpPr>
          <p:cNvPr id="6" name="Shape 1552"/>
          <p:cNvSpPr/>
          <p:nvPr/>
        </p:nvSpPr>
        <p:spPr>
          <a:xfrm>
            <a:off x="6823382" y="1346504"/>
            <a:ext cx="623453" cy="1116536"/>
          </a:xfrm>
          <a:prstGeom prst="rect">
            <a:avLst/>
          </a:prstGeom>
          <a:ln w="12700">
            <a:miter lim="400000"/>
          </a:ln>
        </p:spPr>
        <p:txBody>
          <a:bodyPr wrap="non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7" name="Shape 1546"/>
          <p:cNvSpPr/>
          <p:nvPr/>
        </p:nvSpPr>
        <p:spPr>
          <a:xfrm>
            <a:off x="5985370" y="2506455"/>
            <a:ext cx="2287140" cy="85228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2000">
                <a:solidFill>
                  <a:srgbClr val="65656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altLang="zh-CN" sz="1800" dirty="0" err="1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rocketMQ</a:t>
            </a:r>
            <a:r>
              <a:rPr lang="zh-CN" altLang="en-US" sz="1800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入门</a:t>
            </a:r>
            <a:endParaRPr lang="en-US" altLang="zh-CN" sz="18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pPr lvl="0" algn="ctr">
              <a:defRPr sz="1800">
                <a:solidFill>
                  <a:srgbClr val="000000"/>
                </a:solidFill>
              </a:defRPr>
            </a:pPr>
            <a:endParaRPr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99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消息发送样例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05340D-5A80-4E3E-AFBB-E8C731BCF06F}"/>
              </a:ext>
            </a:extLst>
          </p:cNvPr>
          <p:cNvSpPr/>
          <p:nvPr/>
        </p:nvSpPr>
        <p:spPr>
          <a:xfrm>
            <a:off x="978448" y="863596"/>
            <a:ext cx="171553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导入</a:t>
            </a:r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MQ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客户端依赖</a:t>
            </a:r>
            <a:endParaRPr lang="zh-CN" altLang="en-US" sz="1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8BE891A-DD7A-42E9-B827-36B0E361F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0055" y="1318021"/>
            <a:ext cx="6408712" cy="8617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  <a:ea typeface="Source Code Pro"/>
              </a:rPr>
              <a:t>&lt;dependency&gt;</a:t>
            </a:r>
            <a:b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  <a:ea typeface="Source Code Pro"/>
              </a:rPr>
            </a:b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  <a:ea typeface="Source Code Pro"/>
              </a:rPr>
              <a:t>    &lt;groupId&gt;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Source Code Pro"/>
              </a:rPr>
              <a:t>org.apache.rocketmq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  <a:ea typeface="Source Code Pro"/>
              </a:rPr>
              <a:t>&lt;/groupId&gt;</a:t>
            </a:r>
            <a:b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  <a:ea typeface="Source Code Pro"/>
              </a:rPr>
            </a:b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  <a:ea typeface="Source Code Pro"/>
              </a:rPr>
              <a:t>    &lt;artifactId&gt;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Source Code Pro"/>
              </a:rPr>
              <a:t>rocketmq-client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  <a:ea typeface="Source Code Pro"/>
              </a:rPr>
              <a:t>&lt;/artifactId&gt;</a:t>
            </a:r>
            <a:b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  <a:ea typeface="Source Code Pro"/>
              </a:rPr>
            </a:b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  <a:ea typeface="Source Code Pro"/>
              </a:rPr>
              <a:t>    &lt;version&gt;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Source Code Pro"/>
              </a:rPr>
              <a:t>4.4.0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  <a:ea typeface="Source Code Pro"/>
              </a:rPr>
              <a:t>&lt;/version&gt;</a:t>
            </a:r>
            <a:b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  <a:ea typeface="Source Code Pro"/>
              </a:rPr>
            </a:b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/>
                <a:ea typeface="Source Code Pro"/>
              </a:rPr>
              <a:t>&lt;/dependency&gt;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4548EE-ED53-4207-AF7F-9EC150A4B096}"/>
              </a:ext>
            </a:extLst>
          </p:cNvPr>
          <p:cNvSpPr/>
          <p:nvPr/>
        </p:nvSpPr>
        <p:spPr>
          <a:xfrm>
            <a:off x="1050456" y="2326444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消息发送者步骤分析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7AAF781-8E08-4AA6-869F-CF710E770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503" y="2676496"/>
            <a:ext cx="6406263" cy="830997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1.创建消息生产者producer，并制定生产者组名 </a:t>
            </a: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2.指定Nameserver地址 </a:t>
            </a: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3.启动producer </a:t>
            </a: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4.创建消息对象，指定主题Topic、Tag和消息体 </a:t>
            </a: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5.发送消息 </a:t>
            </a: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6.关闭生产者producer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9633FC1-9185-40BB-AEEC-AACCA197A5EA}"/>
              </a:ext>
            </a:extLst>
          </p:cNvPr>
          <p:cNvSpPr/>
          <p:nvPr/>
        </p:nvSpPr>
        <p:spPr>
          <a:xfrm>
            <a:off x="1050456" y="3634862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消息消费者步骤分析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67BD825-E251-4D20-B8E0-1797FBC84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275" y="4070008"/>
            <a:ext cx="6555177" cy="692497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1.创建消费者Consumer，制定消费者组名</a:t>
            </a: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2.指定Nameserver地址 </a:t>
            </a: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3.订阅主题Topic和Tag </a:t>
            </a: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4.设置回调函数，处理消息 </a:t>
            </a: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5.启动消费者consumer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850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8DA7FD5-35C9-49EF-89DD-E25A867AB44A}"/>
              </a:ext>
            </a:extLst>
          </p:cNvPr>
          <p:cNvSpPr/>
          <p:nvPr/>
        </p:nvSpPr>
        <p:spPr>
          <a:xfrm>
            <a:off x="69290" y="800100"/>
            <a:ext cx="1643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发送同步消息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:</a:t>
            </a:r>
            <a:endParaRPr lang="zh-CN" altLang="en-US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5AF54C-EB26-486C-A446-5E2DD3F2A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20" y="800100"/>
            <a:ext cx="6073708" cy="411558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A4708A6-71C5-4F56-950C-AB2BAC1AF936}"/>
              </a:ext>
            </a:extLst>
          </p:cNvPr>
          <p:cNvSpPr/>
          <p:nvPr/>
        </p:nvSpPr>
        <p:spPr>
          <a:xfrm>
            <a:off x="69290" y="1345332"/>
            <a:ext cx="258983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24292E"/>
                </a:solidFill>
                <a:latin typeface="-apple-system"/>
              </a:rPr>
              <a:t>这种可靠性同步地发送方式使用的比较广泛，比如：重要的消息通知，短信通知。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020053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8DA7FD5-35C9-49EF-89DD-E25A867AB44A}"/>
              </a:ext>
            </a:extLst>
          </p:cNvPr>
          <p:cNvSpPr/>
          <p:nvPr/>
        </p:nvSpPr>
        <p:spPr>
          <a:xfrm>
            <a:off x="347688" y="761425"/>
            <a:ext cx="1592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发送异步消息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:</a:t>
            </a:r>
            <a:endParaRPr lang="zh-CN" altLang="en-US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4E52E6-47FB-4A00-A9E6-03BA0BC9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3" y="761425"/>
            <a:ext cx="5703168" cy="42868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0B74828-69CA-4E89-952E-81D9FCCB565A}"/>
              </a:ext>
            </a:extLst>
          </p:cNvPr>
          <p:cNvSpPr/>
          <p:nvPr/>
        </p:nvSpPr>
        <p:spPr>
          <a:xfrm>
            <a:off x="348110" y="1387748"/>
            <a:ext cx="248599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24292E"/>
                </a:solidFill>
                <a:latin typeface="-apple-system"/>
              </a:rPr>
              <a:t>异步消息通常用在对响应时间敏感的业务场景，即发送端不能容忍长时间地等待</a:t>
            </a:r>
            <a:r>
              <a:rPr lang="en-US" altLang="zh-CN" sz="1050" dirty="0">
                <a:solidFill>
                  <a:srgbClr val="24292E"/>
                </a:solidFill>
                <a:latin typeface="-apple-system"/>
              </a:rPr>
              <a:t>Broker</a:t>
            </a:r>
            <a:r>
              <a:rPr lang="zh-CN" altLang="en-US" sz="1050" dirty="0">
                <a:solidFill>
                  <a:srgbClr val="24292E"/>
                </a:solidFill>
                <a:latin typeface="-apple-system"/>
              </a:rPr>
              <a:t>的响应。</a:t>
            </a:r>
          </a:p>
        </p:txBody>
      </p:sp>
    </p:spTree>
    <p:extLst>
      <p:ext uri="{BB962C8B-B14F-4D97-AF65-F5344CB8AC3E}">
        <p14:creationId xmlns:p14="http://schemas.microsoft.com/office/powerpoint/2010/main" val="3873623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8DA7FD5-35C9-49EF-89DD-E25A867AB44A}"/>
              </a:ext>
            </a:extLst>
          </p:cNvPr>
          <p:cNvSpPr/>
          <p:nvPr/>
        </p:nvSpPr>
        <p:spPr>
          <a:xfrm>
            <a:off x="341549" y="828893"/>
            <a:ext cx="164339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单向发送消息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:</a:t>
            </a:r>
            <a:endParaRPr lang="zh-CN" altLang="en-US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B74828-69CA-4E89-952E-81D9FCCB565A}"/>
              </a:ext>
            </a:extLst>
          </p:cNvPr>
          <p:cNvSpPr/>
          <p:nvPr/>
        </p:nvSpPr>
        <p:spPr>
          <a:xfrm>
            <a:off x="341971" y="1455216"/>
            <a:ext cx="2568597" cy="4154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sz="1050" dirty="0"/>
              <a:t>这种方式主要用在不特别关心发送结果的场景，例如日志发送。</a:t>
            </a:r>
            <a:endParaRPr lang="zh-CN" altLang="en-US" sz="1050" dirty="0">
              <a:solidFill>
                <a:srgbClr val="24292E"/>
              </a:solidFill>
              <a:latin typeface="-apple-system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7DDAE3-10FD-4CFD-B656-54CAD0616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567" y="822170"/>
            <a:ext cx="5879183" cy="424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07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2FC4C02-4403-4A19-A174-72467F57D682}"/>
              </a:ext>
            </a:extLst>
          </p:cNvPr>
          <p:cNvSpPr/>
          <p:nvPr/>
        </p:nvSpPr>
        <p:spPr>
          <a:xfrm>
            <a:off x="281658" y="843558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消费消息</a:t>
            </a:r>
            <a:endParaRPr lang="zh-CN" altLang="en-US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FAEB22-DCB0-4ED6-A188-CC025C3B50E4}"/>
              </a:ext>
            </a:extLst>
          </p:cNvPr>
          <p:cNvSpPr/>
          <p:nvPr/>
        </p:nvSpPr>
        <p:spPr>
          <a:xfrm>
            <a:off x="281658" y="1347614"/>
            <a:ext cx="19205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b="1" dirty="0">
                <a:solidFill>
                  <a:srgbClr val="24292E"/>
                </a:solidFill>
                <a:latin typeface="-apple-system"/>
              </a:rPr>
              <a:t>负载均衡模式</a:t>
            </a:r>
            <a:r>
              <a:rPr lang="zh-CN" altLang="en-US" sz="1050" dirty="0">
                <a:solidFill>
                  <a:srgbClr val="24292E"/>
                </a:solidFill>
                <a:latin typeface="-apple-system"/>
              </a:rPr>
              <a:t>：消费者采用负载均衡方式消费消息，多个消费者共同消费队列消息，每个消费者处理的消息不同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E1B380-E6BF-4A5E-9423-20FC41944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359" y="843558"/>
            <a:ext cx="6484133" cy="393061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21E73CD-A83B-438C-905B-D5E0D5A223E9}"/>
              </a:ext>
            </a:extLst>
          </p:cNvPr>
          <p:cNvSpPr/>
          <p:nvPr/>
        </p:nvSpPr>
        <p:spPr>
          <a:xfrm>
            <a:off x="347242" y="2439531"/>
            <a:ext cx="192055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b="1" dirty="0">
                <a:solidFill>
                  <a:srgbClr val="24292E"/>
                </a:solidFill>
                <a:latin typeface="-apple-system"/>
              </a:rPr>
              <a:t>广播模式</a:t>
            </a:r>
            <a:r>
              <a:rPr lang="zh-CN" altLang="en-US" sz="1050" dirty="0">
                <a:solidFill>
                  <a:srgbClr val="24292E"/>
                </a:solidFill>
                <a:latin typeface="-apple-system"/>
              </a:rPr>
              <a:t>：消费者采用广播的方式消费消息，每个消费者消费的消息都是相同的</a:t>
            </a:r>
          </a:p>
        </p:txBody>
      </p:sp>
    </p:spTree>
    <p:extLst>
      <p:ext uri="{BB962C8B-B14F-4D97-AF65-F5344CB8AC3E}">
        <p14:creationId xmlns:p14="http://schemas.microsoft.com/office/powerpoint/2010/main" val="636994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0EF86A-9567-4948-84D2-CEBD4638C0BD}"/>
              </a:ext>
            </a:extLst>
          </p:cNvPr>
          <p:cNvSpPr/>
          <p:nvPr/>
        </p:nvSpPr>
        <p:spPr>
          <a:xfrm>
            <a:off x="304478" y="851942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顺序消息</a:t>
            </a:r>
            <a:endParaRPr lang="zh-CN" altLang="en-US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6F743F-B801-4A98-93D7-C84BA3492DA1}"/>
              </a:ext>
            </a:extLst>
          </p:cNvPr>
          <p:cNvSpPr/>
          <p:nvPr/>
        </p:nvSpPr>
        <p:spPr>
          <a:xfrm>
            <a:off x="1413404" y="1277600"/>
            <a:ext cx="698477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消息有序指的是可以按照消息的发送顺序来消费</a:t>
            </a:r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(FIFO)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。</a:t>
            </a:r>
            <a:r>
              <a:rPr lang="en-US" altLang="zh-CN" sz="1400" dirty="0" err="1">
                <a:solidFill>
                  <a:srgbClr val="24292E"/>
                </a:solidFill>
                <a:latin typeface="-apple-system"/>
              </a:rPr>
              <a:t>RocketMQ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可以严格的保证消息有序，可以分为分区有序或者全局有序。</a:t>
            </a:r>
            <a:endParaRPr lang="en-US" altLang="zh-CN" sz="1400" dirty="0">
              <a:solidFill>
                <a:srgbClr val="24292E"/>
              </a:solidFill>
              <a:latin typeface="-apple-system"/>
            </a:endParaRPr>
          </a:p>
          <a:p>
            <a:endParaRPr lang="zh-CN" altLang="en-US" sz="1400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顺序消费的原理解析，在默认的情况下消息发送会采取</a:t>
            </a:r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Round Robin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轮询方式把消息发送到不同的</a:t>
            </a:r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queue(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分区队列</a:t>
            </a:r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)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；而消费消息的时候从多个</a:t>
            </a:r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queue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上拉取消息，这种情况发送和消费是不能保证顺序。但是如果控制发送的顺序消息只依次发送到同一个</a:t>
            </a:r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queue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中，消费的时候只从这个</a:t>
            </a:r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queue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上依次拉取，则就保证了顺序。当发送和消费参与的</a:t>
            </a:r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queue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只有一个，则是全局有序；如果多个</a:t>
            </a:r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queue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参与，则为分区有序，即相对每个</a:t>
            </a:r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queue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，消息都是有序的。</a:t>
            </a:r>
            <a:endParaRPr lang="en-US" altLang="zh-CN" sz="1400" dirty="0">
              <a:solidFill>
                <a:srgbClr val="24292E"/>
              </a:solidFill>
              <a:latin typeface="-apple-system"/>
            </a:endParaRPr>
          </a:p>
          <a:p>
            <a:endParaRPr lang="zh-CN" altLang="en-US" sz="1400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下面用订单进行分区有序的示例。一个订单的顺序流程是：创建、付款、推送、完成。订单号相同的消息会被先后发送到同一个队列中，消费时，同一个</a:t>
            </a:r>
            <a:r>
              <a:rPr lang="en-US" altLang="zh-CN" sz="1400" dirty="0" err="1">
                <a:solidFill>
                  <a:srgbClr val="24292E"/>
                </a:solidFill>
                <a:latin typeface="-apple-system"/>
              </a:rPr>
              <a:t>OrderId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获取到的肯定是同一个队列。</a:t>
            </a:r>
            <a:endParaRPr lang="zh-CN" altLang="en-US" sz="14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639648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2157095" y="1255395"/>
            <a:ext cx="1440180" cy="816171"/>
            <a:chOff x="12254" y="318"/>
            <a:chExt cx="1835" cy="1040"/>
          </a:xfrm>
        </p:grpSpPr>
        <p:sp>
          <p:nvSpPr>
            <p:cNvPr id="38" name="矩形 37"/>
            <p:cNvSpPr/>
            <p:nvPr/>
          </p:nvSpPr>
          <p:spPr>
            <a:xfrm>
              <a:off x="12685" y="318"/>
              <a:ext cx="1404" cy="5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  <a:endParaRPr lang="zh-CN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2254" y="1045"/>
              <a:ext cx="1834" cy="3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" altLang="zh-CN" sz="1000" dirty="0">
                  <a:solidFill>
                    <a:srgbClr val="FFFFFF"/>
                  </a:solidFill>
                </a:rPr>
                <a:t>Project Content</a:t>
              </a:r>
              <a:endParaRPr lang="es-ES" altLang="zh-CN" sz="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177665" y="963295"/>
            <a:ext cx="4107180" cy="2088515"/>
            <a:chOff x="7317" y="1845"/>
            <a:chExt cx="6468" cy="3728"/>
          </a:xfrm>
        </p:grpSpPr>
        <p:sp>
          <p:nvSpPr>
            <p:cNvPr id="31" name="文本框 30"/>
            <p:cNvSpPr txBox="1"/>
            <p:nvPr/>
          </p:nvSpPr>
          <p:spPr>
            <a:xfrm>
              <a:off x="7649" y="1845"/>
              <a:ext cx="1169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0</a:t>
              </a:r>
              <a:r>
                <a:rPr kumimoji="0" lang="en-US" altLang="zh-CN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1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670" y="2928"/>
              <a:ext cx="1169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0</a:t>
              </a:r>
              <a:r>
                <a:rPr kumimoji="0" lang="en-US" altLang="zh-CN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2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649" y="3854"/>
              <a:ext cx="1169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0</a:t>
              </a:r>
              <a:r>
                <a:rPr kumimoji="0" lang="en-US" altLang="zh-CN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3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7317" y="2138"/>
              <a:ext cx="221" cy="3128"/>
              <a:chOff x="5917" y="2168"/>
              <a:chExt cx="221" cy="3128"/>
            </a:xfrm>
          </p:grpSpPr>
          <p:sp>
            <p:nvSpPr>
              <p:cNvPr id="30" name="矩形 29"/>
              <p:cNvSpPr/>
              <p:nvPr/>
            </p:nvSpPr>
            <p:spPr>
              <a:xfrm rot="5400000">
                <a:off x="5901" y="2184"/>
                <a:ext cx="238" cy="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 rot="5400000">
                <a:off x="5916" y="3248"/>
                <a:ext cx="238" cy="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 rot="5400000">
                <a:off x="5916" y="4161"/>
                <a:ext cx="238" cy="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 rot="5400000">
                <a:off x="5916" y="5074"/>
                <a:ext cx="238" cy="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45" name="文本框 44"/>
            <p:cNvSpPr txBox="1"/>
            <p:nvPr/>
          </p:nvSpPr>
          <p:spPr>
            <a:xfrm>
              <a:off x="7670" y="4751"/>
              <a:ext cx="116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0</a:t>
              </a:r>
              <a:r>
                <a:rPr kumimoji="0" lang="en-US" altLang="zh-CN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4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8839" y="1977"/>
              <a:ext cx="4946" cy="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消息中间</a:t>
              </a:r>
              <a:r>
                <a:rPr lang="zh-CN" altLang="en-US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件</a:t>
              </a:r>
              <a:endParaRPr lang="zh-CN" altLang="en-US" dirty="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839" y="3932"/>
              <a:ext cx="4946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ROCKETMQ</a:t>
              </a:r>
              <a:r>
                <a:rPr lang="zh-CN" altLang="en-US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入门</a:t>
              </a:r>
              <a:endPara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8818" y="3009"/>
              <a:ext cx="4946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MQ</a:t>
              </a:r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中的术语</a:t>
              </a:r>
              <a:endPara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839" y="4814"/>
              <a:ext cx="4946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RocketMQ</a:t>
              </a:r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集群模式</a:t>
              </a:r>
              <a:endPara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4401821" y="3190984"/>
            <a:ext cx="728980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0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5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81" name="矩形 80"/>
          <p:cNvSpPr/>
          <p:nvPr/>
        </p:nvSpPr>
        <p:spPr>
          <a:xfrm rot="5400000">
            <a:off x="4177030" y="3340702"/>
            <a:ext cx="151130" cy="130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82" name="矩形 81"/>
          <p:cNvSpPr/>
          <p:nvPr/>
        </p:nvSpPr>
        <p:spPr>
          <a:xfrm rot="5400000">
            <a:off x="4177030" y="3865245"/>
            <a:ext cx="151130" cy="130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4395153" y="3760404"/>
            <a:ext cx="742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06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5130800" y="3221322"/>
            <a:ext cx="314071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RocketMQ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监控平台部署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5130800" y="3793074"/>
            <a:ext cx="314071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NameServer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源码实现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3EDB6A-758B-4DCC-9DCA-A84A2B488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028" y="938684"/>
            <a:ext cx="5544616" cy="42652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D33F199-070E-4560-8C5B-FA7DC235D273}"/>
              </a:ext>
            </a:extLst>
          </p:cNvPr>
          <p:cNvSpPr txBox="1"/>
          <p:nvPr/>
        </p:nvSpPr>
        <p:spPr>
          <a:xfrm>
            <a:off x="454844" y="101069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顺序发送</a:t>
            </a:r>
          </a:p>
        </p:txBody>
      </p:sp>
    </p:spTree>
    <p:extLst>
      <p:ext uri="{BB962C8B-B14F-4D97-AF65-F5344CB8AC3E}">
        <p14:creationId xmlns:p14="http://schemas.microsoft.com/office/powerpoint/2010/main" val="1427334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39B66DF-DCB3-4919-91AB-8FFEFE951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794" y="1171662"/>
            <a:ext cx="5400600" cy="35643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D62833B-93A5-4532-9A57-99773D29596B}"/>
              </a:ext>
            </a:extLst>
          </p:cNvPr>
          <p:cNvSpPr txBox="1"/>
          <p:nvPr/>
        </p:nvSpPr>
        <p:spPr>
          <a:xfrm>
            <a:off x="486594" y="120445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顺序消费消息</a:t>
            </a:r>
          </a:p>
        </p:txBody>
      </p:sp>
    </p:spTree>
    <p:extLst>
      <p:ext uri="{BB962C8B-B14F-4D97-AF65-F5344CB8AC3E}">
        <p14:creationId xmlns:p14="http://schemas.microsoft.com/office/powerpoint/2010/main" val="2336839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C66AE2D-A087-4B8D-BCC9-996D22DE4AF5}"/>
              </a:ext>
            </a:extLst>
          </p:cNvPr>
          <p:cNvSpPr txBox="1"/>
          <p:nvPr/>
        </p:nvSpPr>
        <p:spPr>
          <a:xfrm>
            <a:off x="739875" y="196584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延时消息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061210-E113-4E0C-ABDA-01555237E055}"/>
              </a:ext>
            </a:extLst>
          </p:cNvPr>
          <p:cNvSpPr txBox="1"/>
          <p:nvPr/>
        </p:nvSpPr>
        <p:spPr>
          <a:xfrm>
            <a:off x="773361" y="3284057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批量消息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1E8FAF-527B-4328-9A03-3E2A7DF41A2F}"/>
              </a:ext>
            </a:extLst>
          </p:cNvPr>
          <p:cNvSpPr txBox="1"/>
          <p:nvPr/>
        </p:nvSpPr>
        <p:spPr>
          <a:xfrm>
            <a:off x="773361" y="813718"/>
            <a:ext cx="516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作业：自己考虑以下</a:t>
            </a:r>
            <a:r>
              <a:rPr lang="zh-CN" altLang="en-US" dirty="0" smtClean="0"/>
              <a:t>几种消息</a:t>
            </a:r>
            <a:r>
              <a:rPr lang="zh-CN" altLang="en-US" dirty="0"/>
              <a:t>的实现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DB6F7F-D931-4A52-B798-5952BAFABF8B}"/>
              </a:ext>
            </a:extLst>
          </p:cNvPr>
          <p:cNvSpPr txBox="1"/>
          <p:nvPr/>
        </p:nvSpPr>
        <p:spPr>
          <a:xfrm>
            <a:off x="773361" y="4251519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过滤消息</a:t>
            </a:r>
            <a:r>
              <a:rPr lang="en-US" altLang="zh-CN" dirty="0"/>
              <a:t>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5783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5571EFE-1346-493B-8FC7-087CD60C2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775619"/>
            <a:ext cx="6381750" cy="333283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17A240-FEA0-45B4-BBA2-17F6C2AB4153}"/>
              </a:ext>
            </a:extLst>
          </p:cNvPr>
          <p:cNvSpPr/>
          <p:nvPr/>
        </p:nvSpPr>
        <p:spPr>
          <a:xfrm>
            <a:off x="1073324" y="4314676"/>
            <a:ext cx="7121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-apple-system"/>
              </a:rPr>
              <a:t>上图说明了事务消息的大致方案，其中分为两个流程：正常事务消息的发送及提交、事务消息的补偿流程。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384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802AB7-317C-484B-BA5B-146E64928054}"/>
              </a:ext>
            </a:extLst>
          </p:cNvPr>
          <p:cNvSpPr/>
          <p:nvPr/>
        </p:nvSpPr>
        <p:spPr>
          <a:xfrm>
            <a:off x="556568" y="1097558"/>
            <a:ext cx="8136904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sz="1400" b="1" dirty="0">
                <a:solidFill>
                  <a:srgbClr val="24292E"/>
                </a:solidFill>
                <a:latin typeface="-apple-system"/>
              </a:rPr>
              <a:t>）事务消息发送及提交</a:t>
            </a:r>
          </a:p>
          <a:p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(1) 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发送消息（</a:t>
            </a:r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half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消息）。</a:t>
            </a:r>
          </a:p>
          <a:p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(2) 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服务端响应消息写入结果。</a:t>
            </a:r>
          </a:p>
          <a:p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(3) 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根据发送结果执行本地事务（如果写入失败，此时</a:t>
            </a:r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half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消息对业务不可见，本地逻辑不执行）。</a:t>
            </a:r>
          </a:p>
          <a:p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(4) 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根据本地事务状态执行</a:t>
            </a:r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Commit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或者</a:t>
            </a:r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Rollback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（</a:t>
            </a:r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Commit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操作生成消息索引，消息对消费者可见）</a:t>
            </a:r>
            <a:endParaRPr lang="en-US" altLang="zh-CN" sz="1400" dirty="0">
              <a:solidFill>
                <a:srgbClr val="24292E"/>
              </a:solidFill>
              <a:latin typeface="-apple-system"/>
            </a:endParaRPr>
          </a:p>
          <a:p>
            <a:endParaRPr lang="zh-CN" altLang="en-US" sz="1400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sz="1400" b="1" dirty="0">
                <a:solidFill>
                  <a:srgbClr val="24292E"/>
                </a:solidFill>
                <a:latin typeface="-apple-system"/>
              </a:rPr>
              <a:t>2</a:t>
            </a:r>
            <a:r>
              <a:rPr lang="zh-CN" altLang="en-US" sz="1400" b="1" dirty="0">
                <a:solidFill>
                  <a:srgbClr val="24292E"/>
                </a:solidFill>
                <a:latin typeface="-apple-system"/>
              </a:rPr>
              <a:t>）事务补偿</a:t>
            </a:r>
          </a:p>
          <a:p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(1) 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对没有</a:t>
            </a:r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Commit/Rollback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的事务消息（</a:t>
            </a:r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pending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状态的消息），从服务端发起一次“回查”</a:t>
            </a:r>
          </a:p>
          <a:p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(2) Producer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收到回查消息，检查回查消息对应的本地事务的状态</a:t>
            </a:r>
          </a:p>
          <a:p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(3) 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根据本地事务状态，重新</a:t>
            </a:r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Commit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或者</a:t>
            </a:r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Rollback</a:t>
            </a:r>
          </a:p>
          <a:p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其中，补偿阶段用于解决消息</a:t>
            </a:r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Commit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或者</a:t>
            </a:r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Rollback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发生超时或者失败的情况。</a:t>
            </a:r>
            <a:endParaRPr lang="en-US" altLang="zh-CN" sz="1400" dirty="0">
              <a:solidFill>
                <a:srgbClr val="24292E"/>
              </a:solidFill>
              <a:latin typeface="-apple-system"/>
            </a:endParaRPr>
          </a:p>
          <a:p>
            <a:endParaRPr lang="zh-CN" altLang="en-US" sz="1400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sz="1400" b="1" dirty="0">
                <a:solidFill>
                  <a:srgbClr val="24292E"/>
                </a:solidFill>
                <a:latin typeface="-apple-system"/>
              </a:rPr>
              <a:t>3</a:t>
            </a:r>
            <a:r>
              <a:rPr lang="zh-CN" altLang="en-US" sz="1400" b="1" dirty="0">
                <a:solidFill>
                  <a:srgbClr val="24292E"/>
                </a:solidFill>
                <a:latin typeface="-apple-system"/>
              </a:rPr>
              <a:t>）事务消息状态</a:t>
            </a:r>
          </a:p>
          <a:p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事务消息共有三种状态，提交状态、回滚状态、中间状态：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24292E"/>
                </a:solidFill>
                <a:latin typeface="-apple-system"/>
              </a:rPr>
              <a:t>TransactionStatus.CommitTransaction</a:t>
            </a:r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: 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提交事务，它允许消费者消费此消息。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24292E"/>
                </a:solidFill>
                <a:latin typeface="-apple-system"/>
              </a:rPr>
              <a:t>TransactionStatus.RollbackTransaction</a:t>
            </a:r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: 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回滚事务，它代表该消息将被删除，不允许被消费。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24292E"/>
                </a:solidFill>
                <a:latin typeface="-apple-system"/>
              </a:rPr>
              <a:t>TransactionStatus.Unknown</a:t>
            </a:r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: 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中间状态，它代表需要检查消息队列来确定状态。</a:t>
            </a:r>
            <a:endParaRPr lang="zh-CN" altLang="en-US" sz="14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670176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B49C47B-8DE5-4EEE-814E-55481DE25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62" y="981658"/>
            <a:ext cx="2304256" cy="11772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创建事务性生产者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：</a:t>
            </a:r>
            <a:endParaRPr kumimoji="0" lang="en-US" altLang="zh-CN" sz="1200" b="1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" panose="020B0604020202020204" pitchFamily="34" charset="0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050" dirty="0">
                <a:latin typeface="Calibri" pitchFamily="34" charset="0"/>
              </a:rPr>
              <a:t>使用 TransactionMQProducer类创建生产者，并指定唯一的 ProducerGroup，就可以设置自定义线程池来处理这些检查请求。执行本地事务后、需要根据执行结果对消息队列进行回复。回传的事务状态在请参考前一节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FC6ED8-349D-41B1-ABEF-2E0E9DA86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782" y="1067966"/>
            <a:ext cx="511256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66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ED2EAD0-C62B-41C9-9A56-ECA5386E7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704" y="930583"/>
            <a:ext cx="2736304" cy="11541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实现事务的监听接口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：</a:t>
            </a:r>
            <a:endParaRPr kumimoji="0" lang="zh-CN" altLang="zh-CN" sz="1200" b="1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" panose="020B0604020202020204" pitchFamily="34" charset="0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050" dirty="0">
                <a:latin typeface="Calibri" pitchFamily="34" charset="0"/>
              </a:rPr>
              <a:t>当发送半消息成功时，我们使用 executeLocalTransaction 方法来执行本地事务。它返回前一节中提到的三个事务状态之一。checkLocalTranscation 方法用于检查本地事务状态，并回应消息队列的检查请求。它也是返回前一节中提到的三个事务状态之一。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971E1C-5708-406E-A0EB-969602978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905" y="930583"/>
            <a:ext cx="5428727" cy="391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20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使用限制</a:t>
            </a:r>
            <a:endParaRPr lang="zh-CN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2830F8-A7F6-4DEB-9129-D0406545BE3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99592" y="771550"/>
            <a:ext cx="7632848" cy="38779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事务消息不支持延时消息和批量消息。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为了避免单个消息被检查太多次而导致半队列消息累积，我们默认将单个消息的检查次数限制为 15 次，但是用户可以通过 Broker 配置文件的 transactionCheckMax参数来修改此限制。如果已经检查某条消息超过 N 次的话（ N = transactionCheckMax ） 则 Broker 将丢弃此消息，并在默认情况下同时打印错误日志。用户可以通过重写 AbstractTransactionCheckListener 类来修改这个行为。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事务消息将在 Broker 配置文件中的参数 transactionMsgTimeout 这样的特定时间长度之后被检查。当发送事务消息时，用户还可以通过设置用户属性 CHECK_IMMUNITY_TIME_IN_SECONDS 来改变这个限制，该参数优先于 transactionMsgTimeout 参数。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事务性消息可能不止一次被检查或消费。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提交给用户的目标主题消息可能会失败，目前这依日志的记录而定。它的高可用性通过 RocketMQ 本身的高可用性机制来保证，如果希望确保事务消息不丢失、并且事务完整性得到保证，建议使用同步的双重写入机制。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事务消息的生产者 ID 不能与其他类型消息的生产者 ID 共享。与其他类型的消息不同，事务消息允许反向查询、MQ服务器能通过它们的生产者 ID 查询到消费者。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60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模版-拷贝副本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833" y="1967157"/>
            <a:ext cx="2367366" cy="1195520"/>
          </a:xfrm>
          <a:prstGeom prst="rect">
            <a:avLst/>
          </a:prstGeom>
        </p:spPr>
      </p:pic>
      <p:sp>
        <p:nvSpPr>
          <p:cNvPr id="6" name="Shape 1552"/>
          <p:cNvSpPr/>
          <p:nvPr/>
        </p:nvSpPr>
        <p:spPr>
          <a:xfrm>
            <a:off x="6823382" y="1346504"/>
            <a:ext cx="623453" cy="1116536"/>
          </a:xfrm>
          <a:prstGeom prst="rect">
            <a:avLst/>
          </a:prstGeom>
          <a:ln w="12700">
            <a:miter lim="400000"/>
          </a:ln>
        </p:spPr>
        <p:txBody>
          <a:bodyPr wrap="non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7" name="Shape 1546"/>
          <p:cNvSpPr/>
          <p:nvPr/>
        </p:nvSpPr>
        <p:spPr>
          <a:xfrm>
            <a:off x="5985370" y="2506455"/>
            <a:ext cx="2287140" cy="30187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2000">
                <a:solidFill>
                  <a:srgbClr val="65656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altLang="zh-CN" dirty="0" err="1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Rocketmq</a:t>
            </a:r>
            <a:r>
              <a:rPr lang="zh-CN" altLang="en-US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集群模式</a:t>
            </a:r>
            <a:endParaRPr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25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集群特点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9C85A5-89E6-4228-B64E-87AE1FD1DE8C}"/>
              </a:ext>
            </a:extLst>
          </p:cNvPr>
          <p:cNvSpPr/>
          <p:nvPr/>
        </p:nvSpPr>
        <p:spPr>
          <a:xfrm>
            <a:off x="467544" y="1275606"/>
            <a:ext cx="741682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NameServer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是一个几乎无状态节点，可集群部署，节点之间无任何信息同步。</a:t>
            </a:r>
            <a:endParaRPr lang="en-US" altLang="zh-CN" sz="1400" dirty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Broker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部署相对复杂，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Broker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分为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Master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与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Slave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，一个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Master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可以对应多个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Slave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，但是一个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Slave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只能对应一个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Master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Master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与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Slave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的对应关系通过指定相同的</a:t>
            </a:r>
            <a:r>
              <a:rPr lang="en-US" altLang="zh-CN" sz="1400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BrokerName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，不同的</a:t>
            </a:r>
            <a:r>
              <a:rPr lang="en-US" altLang="zh-CN" sz="1400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BrokerId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来定义，</a:t>
            </a:r>
            <a:r>
              <a:rPr lang="en-US" altLang="zh-CN" sz="1400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BrokerId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为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表示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Master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，非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表示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Slave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Master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也可以部署多个。每个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Broker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与</a:t>
            </a:r>
            <a:r>
              <a:rPr lang="en-US" altLang="zh-CN" sz="1400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NameServer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集群中的所有节点建立长连接，定时注册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Topic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信息到所有</a:t>
            </a:r>
            <a:r>
              <a:rPr lang="en-US" altLang="zh-CN" sz="1400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NameServer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Producer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与</a:t>
            </a:r>
            <a:r>
              <a:rPr lang="en-US" altLang="zh-CN" sz="1400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NameServer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集群中的其中一个节点（随机选择）建立长连接，定期从</a:t>
            </a:r>
            <a:r>
              <a:rPr lang="en-US" altLang="zh-CN" sz="1400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NameServer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取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Topic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路由信息，并向提供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Topic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服务的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Master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建立长连接，且定时向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Master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发送心跳。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Producer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完全无状态，可集群部署。</a:t>
            </a:r>
            <a:endParaRPr lang="en-US" altLang="zh-CN" sz="1400" dirty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zh-CN" altLang="en-US" sz="1400" dirty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Consumer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与</a:t>
            </a:r>
            <a:r>
              <a:rPr lang="en-US" altLang="zh-CN" sz="1400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NameServer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集群中的其中一个节点（随机选择）建立长连接，定期从</a:t>
            </a:r>
            <a:r>
              <a:rPr lang="en-US" altLang="zh-CN" sz="1400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NameServer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取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Topic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路由信息，并向提供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Topic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服务的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Master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Slave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建立长连接，且定时向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Master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Slave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发送心跳。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Consumer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既可以从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Master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订阅消息，也可以从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Slave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订阅消息，订阅规则由</a:t>
            </a:r>
            <a:r>
              <a:rPr lang="en-US" altLang="zh-CN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Broker</a:t>
            </a:r>
            <a:r>
              <a:rPr lang="zh-CN" altLang="en-US" sz="14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配置决定。</a:t>
            </a:r>
          </a:p>
        </p:txBody>
      </p:sp>
    </p:spTree>
    <p:extLst>
      <p:ext uri="{BB962C8B-B14F-4D97-AF65-F5344CB8AC3E}">
        <p14:creationId xmlns:p14="http://schemas.microsoft.com/office/powerpoint/2010/main" val="686493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模版-拷贝副本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833" y="1967157"/>
            <a:ext cx="2367366" cy="1195520"/>
          </a:xfrm>
          <a:prstGeom prst="rect">
            <a:avLst/>
          </a:prstGeom>
        </p:spPr>
      </p:pic>
      <p:sp>
        <p:nvSpPr>
          <p:cNvPr id="6" name="Shape 1552"/>
          <p:cNvSpPr/>
          <p:nvPr/>
        </p:nvSpPr>
        <p:spPr>
          <a:xfrm>
            <a:off x="6823382" y="1347560"/>
            <a:ext cx="591185" cy="1114425"/>
          </a:xfrm>
          <a:prstGeom prst="rect">
            <a:avLst/>
          </a:prstGeom>
          <a:ln w="12700">
            <a:miter lim="400000"/>
          </a:ln>
        </p:spPr>
        <p:txBody>
          <a:bodyPr wrap="non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7" name="Shape 1546"/>
          <p:cNvSpPr/>
          <p:nvPr/>
        </p:nvSpPr>
        <p:spPr>
          <a:xfrm>
            <a:off x="5985370" y="2506455"/>
            <a:ext cx="2287140" cy="33239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2000">
                <a:solidFill>
                  <a:srgbClr val="65656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消息</a:t>
            </a:r>
            <a:r>
              <a:rPr lang="zh-CN" altLang="en-US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中间</a:t>
            </a:r>
            <a:r>
              <a:rPr lang="zh-CN" altLang="en-US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件</a:t>
            </a:r>
            <a:endParaRPr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集群模式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A58DB1-556A-4A3D-A1F3-892F6E7109F3}"/>
              </a:ext>
            </a:extLst>
          </p:cNvPr>
          <p:cNvSpPr/>
          <p:nvPr/>
        </p:nvSpPr>
        <p:spPr>
          <a:xfrm>
            <a:off x="844744" y="1589891"/>
            <a:ext cx="76995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优点：除了配置简单没什么优点。</a:t>
            </a:r>
            <a:endParaRPr lang="en-US" altLang="zh-CN" sz="14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endParaRPr lang="zh-CN" altLang="en-US" sz="14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r>
              <a:rPr lang="zh-CN" altLang="en-US" sz="1400" dirty="0">
                <a:latin typeface="Calibri" panose="020F0502020204030204" pitchFamily="34" charset="0"/>
                <a:ea typeface="宋体" panose="02010600030101010101" pitchFamily="2" charset="-122"/>
              </a:rPr>
              <a:t>缺点：不可靠，该机器重启或宕机，将导致整个服务不可用。</a:t>
            </a:r>
            <a:endParaRPr lang="zh-CN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F3CBA8-F335-4495-A8D6-E26DC0819FA0}"/>
              </a:ext>
            </a:extLst>
          </p:cNvPr>
          <p:cNvSpPr txBox="1"/>
          <p:nvPr/>
        </p:nvSpPr>
        <p:spPr>
          <a:xfrm>
            <a:off x="839416" y="1196752"/>
            <a:ext cx="1252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单</a:t>
            </a:r>
            <a:r>
              <a:rPr lang="en-US" altLang="zh-CN" sz="1400" b="1" dirty="0"/>
              <a:t>Master</a:t>
            </a:r>
            <a:r>
              <a:rPr lang="zh-CN" altLang="en-US" sz="1400" b="1" dirty="0"/>
              <a:t>模式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240342-7BD6-48C0-A681-D1C4F18C1D4F}"/>
              </a:ext>
            </a:extLst>
          </p:cNvPr>
          <p:cNvSpPr/>
          <p:nvPr/>
        </p:nvSpPr>
        <p:spPr>
          <a:xfrm>
            <a:off x="839416" y="2636912"/>
            <a:ext cx="1252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rgbClr val="24292E"/>
                </a:solidFill>
                <a:latin typeface="-apple-system"/>
              </a:rPr>
              <a:t>多</a:t>
            </a:r>
            <a:r>
              <a:rPr lang="en-US" altLang="zh-CN" sz="1400" b="1" dirty="0">
                <a:solidFill>
                  <a:srgbClr val="24292E"/>
                </a:solidFill>
                <a:latin typeface="-apple-system"/>
              </a:rPr>
              <a:t>Master</a:t>
            </a:r>
            <a:r>
              <a:rPr lang="zh-CN" altLang="en-US" sz="1400" b="1" dirty="0">
                <a:solidFill>
                  <a:srgbClr val="24292E"/>
                </a:solidFill>
                <a:latin typeface="-apple-system"/>
              </a:rPr>
              <a:t>模式</a:t>
            </a:r>
            <a:endParaRPr lang="zh-CN" altLang="en-US" sz="1400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C2FDC2-D4E3-4322-9200-93872927E405}"/>
              </a:ext>
            </a:extLst>
          </p:cNvPr>
          <p:cNvSpPr/>
          <p:nvPr/>
        </p:nvSpPr>
        <p:spPr>
          <a:xfrm>
            <a:off x="839416" y="3068960"/>
            <a:ext cx="79810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优点：配置简单，性能最高（异步刷盘丢失少量消息，同步刷盘一条不丢）。</a:t>
            </a:r>
            <a:endParaRPr lang="en-US" altLang="zh-CN" sz="14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4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缺点：可能会有少量消息丢失，单台机器重启或宕机期间，该机器下未被消费的消息在机器恢复前不可订阅，影响消息实时性。</a:t>
            </a:r>
          </a:p>
        </p:txBody>
      </p:sp>
    </p:spTree>
    <p:extLst>
      <p:ext uri="{BB962C8B-B14F-4D97-AF65-F5344CB8AC3E}">
        <p14:creationId xmlns:p14="http://schemas.microsoft.com/office/powerpoint/2010/main" val="1266189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3A8BF8E-DEFA-4F40-8B90-B6ECE289A965}"/>
              </a:ext>
            </a:extLst>
          </p:cNvPr>
          <p:cNvSpPr/>
          <p:nvPr/>
        </p:nvSpPr>
        <p:spPr>
          <a:xfrm>
            <a:off x="901130" y="2698344"/>
            <a:ext cx="22738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24292E"/>
                </a:solidFill>
                <a:latin typeface="-apple-system"/>
              </a:rPr>
              <a:t>同步多</a:t>
            </a:r>
            <a:r>
              <a:rPr lang="en-US" altLang="zh-CN" sz="1400" b="1" dirty="0">
                <a:solidFill>
                  <a:srgbClr val="24292E"/>
                </a:solidFill>
                <a:latin typeface="-apple-system"/>
              </a:rPr>
              <a:t>Master</a:t>
            </a:r>
            <a:r>
              <a:rPr lang="zh-CN" altLang="en-US" sz="1400" b="1" dirty="0">
                <a:solidFill>
                  <a:srgbClr val="24292E"/>
                </a:solidFill>
                <a:latin typeface="-apple-system"/>
              </a:rPr>
              <a:t>多</a:t>
            </a:r>
            <a:r>
              <a:rPr lang="en-US" altLang="zh-CN" sz="1400" b="1" dirty="0">
                <a:solidFill>
                  <a:srgbClr val="24292E"/>
                </a:solidFill>
                <a:latin typeface="-apple-system"/>
              </a:rPr>
              <a:t>Slave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8BB7E4-D6BF-4122-8B94-A4582096C456}"/>
              </a:ext>
            </a:extLst>
          </p:cNvPr>
          <p:cNvSpPr/>
          <p:nvPr/>
        </p:nvSpPr>
        <p:spPr>
          <a:xfrm>
            <a:off x="901130" y="1275606"/>
            <a:ext cx="807544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每个</a:t>
            </a:r>
            <a:r>
              <a:rPr lang="en-US" altLang="zh-CN" sz="14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Master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配一个</a:t>
            </a:r>
            <a:r>
              <a:rPr lang="en-US" altLang="zh-CN" sz="14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Slave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，有多对</a:t>
            </a:r>
            <a:r>
              <a:rPr lang="en-US" altLang="zh-CN" sz="14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Master-Slave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，集群采用异步复制方式，主备有短暂消息延迟，毫秒级。</a:t>
            </a:r>
            <a:endParaRPr lang="en-US" altLang="zh-CN" sz="14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4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优点：性能同多</a:t>
            </a:r>
            <a:r>
              <a:rPr lang="en-US" altLang="zh-CN" sz="14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Master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几乎一样，实时性高，主备间切换对应用透明，不需人工干预。</a:t>
            </a:r>
            <a:endParaRPr lang="en-US" altLang="zh-CN" sz="14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4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缺点：</a:t>
            </a:r>
            <a:r>
              <a:rPr lang="en-US" altLang="zh-CN" sz="14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Master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宕机或磁盘损坏时会有少量消息丢失。</a:t>
            </a:r>
            <a:endParaRPr lang="zh-CN" altLang="en-US" sz="1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9D02888-3095-413F-A071-71F8DD19EFE0}"/>
              </a:ext>
            </a:extLst>
          </p:cNvPr>
          <p:cNvSpPr/>
          <p:nvPr/>
        </p:nvSpPr>
        <p:spPr>
          <a:xfrm>
            <a:off x="911424" y="817821"/>
            <a:ext cx="20413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24292E"/>
                </a:solidFill>
                <a:latin typeface="-apple-system"/>
              </a:rPr>
              <a:t>异步多</a:t>
            </a:r>
            <a:r>
              <a:rPr lang="en-US" altLang="zh-CN" sz="1400" b="1" dirty="0">
                <a:solidFill>
                  <a:srgbClr val="24292E"/>
                </a:solidFill>
                <a:latin typeface="-apple-system"/>
              </a:rPr>
              <a:t>Master</a:t>
            </a:r>
            <a:r>
              <a:rPr lang="zh-CN" altLang="en-US" sz="1400" b="1" dirty="0">
                <a:solidFill>
                  <a:srgbClr val="24292E"/>
                </a:solidFill>
                <a:latin typeface="-apple-system"/>
              </a:rPr>
              <a:t>多</a:t>
            </a:r>
            <a:r>
              <a:rPr lang="en-US" altLang="zh-CN" sz="1400" b="1" dirty="0">
                <a:solidFill>
                  <a:srgbClr val="24292E"/>
                </a:solidFill>
                <a:latin typeface="-apple-system"/>
              </a:rPr>
              <a:t>Slave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C8A40B-07C2-4568-B3A4-04DDEE94CD78}"/>
              </a:ext>
            </a:extLst>
          </p:cNvPr>
          <p:cNvSpPr/>
          <p:nvPr/>
        </p:nvSpPr>
        <p:spPr>
          <a:xfrm>
            <a:off x="911424" y="3283118"/>
            <a:ext cx="80006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每个</a:t>
            </a:r>
            <a:r>
              <a:rPr lang="en-US" altLang="zh-CN" sz="14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Master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配一个</a:t>
            </a:r>
            <a:r>
              <a:rPr lang="en-US" altLang="zh-CN" sz="14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Slave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，有多对</a:t>
            </a:r>
            <a:r>
              <a:rPr lang="en-US" altLang="zh-CN" sz="14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Master-Slave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，集群采用同步双写方式，主备都写成功，向应用返回成功。</a:t>
            </a:r>
            <a:endParaRPr lang="en-US" altLang="zh-CN" sz="14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4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优点：服务可用性与数据可用性非常高。</a:t>
            </a:r>
            <a:endParaRPr lang="en-US" altLang="zh-CN" sz="14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4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缺点：性能比异步集群略低，当前版本主宕备不能自动切换为主。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83796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集群特性分析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F4248E-AC9A-443B-A13D-A4266E3FE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05" y="938389"/>
            <a:ext cx="7884876" cy="39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43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3600" dirty="0"/>
              <a:t>Nameserver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64ED10-754D-40E5-8C58-D8D948F3B37B}"/>
              </a:ext>
            </a:extLst>
          </p:cNvPr>
          <p:cNvSpPr/>
          <p:nvPr/>
        </p:nvSpPr>
        <p:spPr>
          <a:xfrm>
            <a:off x="648674" y="1291264"/>
            <a:ext cx="78308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Nameserver的开发旨在轻量级，多台Nameserver互相独立，彼此间互不通信，这样的设计，保证了单台Nameserver宕机，不影响Nameserver。nameserver不会有频繁的读写，所以性能开销非常小，稳定性很高。</a:t>
            </a:r>
          </a:p>
        </p:txBody>
      </p:sp>
    </p:spTree>
    <p:extLst>
      <p:ext uri="{BB962C8B-B14F-4D97-AF65-F5344CB8AC3E}">
        <p14:creationId xmlns:p14="http://schemas.microsoft.com/office/powerpoint/2010/main" val="2103638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broker</a:t>
            </a:r>
            <a:endParaRPr lang="zh-CN" altLang="en-US" dirty="0"/>
          </a:p>
        </p:txBody>
      </p:sp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F4BEDD7B-C8FC-4B3D-800A-7855E922AB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840288"/>
            <a:ext cx="2057400" cy="273050"/>
          </a:xfrm>
        </p:spPr>
        <p:txBody>
          <a:bodyPr/>
          <a:lstStyle/>
          <a:p>
            <a:r>
              <a:rPr lang="en-US" altLang="zh-CN"/>
              <a:t>-</a:t>
            </a:r>
            <a:fld id="{B19D5983-A304-4590-AC02-D1A7D3A85124}" type="slidenum">
              <a:rPr lang="zh-CN" altLang="en-US" smtClean="0"/>
              <a:pPr/>
              <a:t>34</a:t>
            </a:fld>
            <a:r>
              <a:rPr lang="en-US" altLang="zh-CN"/>
              <a:t>-</a:t>
            </a: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FA86AC7-3EAB-48E3-ADF3-0EF9CCF142BE}"/>
              </a:ext>
            </a:extLst>
          </p:cNvPr>
          <p:cNvSpPr/>
          <p:nvPr/>
        </p:nvSpPr>
        <p:spPr>
          <a:xfrm>
            <a:off x="899592" y="1005577"/>
            <a:ext cx="756084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1)与Nameserver关系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b="1" dirty="0"/>
              <a:t>连接</a:t>
            </a:r>
          </a:p>
          <a:p>
            <a:r>
              <a:rPr lang="zh-CN" altLang="en-US" sz="1400" dirty="0"/>
              <a:t>每个Broker与系统中所有的Nameserver保持长连接。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b="1" dirty="0"/>
              <a:t>心跳</a:t>
            </a:r>
          </a:p>
          <a:p>
            <a:r>
              <a:rPr lang="zh-CN" altLang="en-US" sz="1400" dirty="0"/>
              <a:t>心跳间隔：每隔30秒（此时间无法更改）向所有Nameserver发送心跳，心跳包含了自身的topic配置信息。</a:t>
            </a:r>
          </a:p>
          <a:p>
            <a:r>
              <a:rPr lang="zh-CN" altLang="en-US" sz="1400" dirty="0"/>
              <a:t>心跳超时：Nameserver每隔10秒钟（此时间无法更改），扫描所有还存活的Broker连接，若某个连接2分钟内（当前时间与最后更新时间差值超过2分钟，此时间无法更改）没有发送心跳数据，则断开连接。</a:t>
            </a:r>
          </a:p>
          <a:p>
            <a:r>
              <a:rPr lang="zh-CN" altLang="en-US" sz="1400" dirty="0"/>
              <a:t>断开：一旦连接断开，Nameserver会立即更新topic与队列的对应关系，但不会通知生产者和消费者。</a:t>
            </a:r>
          </a:p>
        </p:txBody>
      </p:sp>
    </p:spTree>
    <p:extLst>
      <p:ext uri="{BB962C8B-B14F-4D97-AF65-F5344CB8AC3E}">
        <p14:creationId xmlns:p14="http://schemas.microsoft.com/office/powerpoint/2010/main" val="2081099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F0518555-8E48-48F5-83A2-197D469DBC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840288"/>
            <a:ext cx="2057400" cy="27305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-</a:t>
            </a:r>
            <a:fld id="{B19D5983-A304-4590-AC02-D1A7D3A85124}" type="slidenum">
              <a:rPr lang="zh-CN" altLang="en-US" smtClean="0"/>
              <a:pPr/>
              <a:t>35</a:t>
            </a:fld>
            <a:r>
              <a:rPr lang="en-US" altLang="zh-CN"/>
              <a:t>-</a:t>
            </a: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5271758-B1C0-49E5-B385-836A3B4A5B7A}"/>
              </a:ext>
            </a:extLst>
          </p:cNvPr>
          <p:cNvSpPr/>
          <p:nvPr/>
        </p:nvSpPr>
        <p:spPr>
          <a:xfrm>
            <a:off x="845586" y="1059582"/>
            <a:ext cx="2556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alibri" panose="020F0502020204030204" pitchFamily="34" charset="0"/>
              </a:rPr>
              <a:t>2) </a:t>
            </a:r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负载均衡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70C45D-CDF7-4978-987A-D672E5CB0251}"/>
              </a:ext>
            </a:extLst>
          </p:cNvPr>
          <p:cNvSpPr/>
          <p:nvPr/>
        </p:nvSpPr>
        <p:spPr>
          <a:xfrm>
            <a:off x="845586" y="1599642"/>
            <a:ext cx="702078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        一个topic分布在多个Broker上，一个broker可以配置多个topic，它们是多对多的关系。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dirty="0"/>
              <a:t>        如果某个topic消息量很大，应该给它多配置几个队列，并且尽量多分布在不同broker上，减轻某个broker的压力。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dirty="0"/>
              <a:t>        topic消息量都比较均匀的情况下，如果某个broker上的队列越多，则该broker压力越大。</a:t>
            </a:r>
          </a:p>
        </p:txBody>
      </p:sp>
    </p:spTree>
    <p:extLst>
      <p:ext uri="{BB962C8B-B14F-4D97-AF65-F5344CB8AC3E}">
        <p14:creationId xmlns:p14="http://schemas.microsoft.com/office/powerpoint/2010/main" val="58808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98F31F3-4591-4E1B-B910-8442AEA063DB}"/>
              </a:ext>
            </a:extLst>
          </p:cNvPr>
          <p:cNvSpPr/>
          <p:nvPr/>
        </p:nvSpPr>
        <p:spPr>
          <a:xfrm>
            <a:off x="575556" y="1005576"/>
            <a:ext cx="77768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3)可用性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dirty="0"/>
              <a:t>由于消息分布在各个broker上，一旦某个broker宕机，则该broker上的消息读写都会受到影响。所以rocketmq提供了master/slave的结构，salve定时从master同步数据，如果master宕机，则slave提供消费服务，但是不能写入消息，此过程对应用透明，由rocketmq内部解决。</a:t>
            </a:r>
          </a:p>
          <a:p>
            <a:endParaRPr lang="zh-CN" altLang="en-US" sz="1400" dirty="0"/>
          </a:p>
          <a:p>
            <a:r>
              <a:rPr lang="zh-CN" altLang="en-US" sz="1400" dirty="0"/>
              <a:t>这里有两个关键点：</a:t>
            </a:r>
          </a:p>
          <a:p>
            <a:endParaRPr lang="zh-CN" altLang="en-US" sz="1400" dirty="0"/>
          </a:p>
          <a:p>
            <a:r>
              <a:rPr lang="zh-CN" altLang="en-US" sz="1400" dirty="0"/>
              <a:t>a)一旦某个brokermaster宕机，生产者和消费者多久才能发现？受限于rocketmq的网络连接机制，默认情况下，最多需要30秒，但这个时间可由应用设定参数来缩短时间。这个时间段内，发往该broker的消息都是失败的，而且该broker的消息无法消费，因为此时消费者不知道该broker已经挂掉。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dirty="0"/>
              <a:t>b)消费者得到master宕机通知后，转向slave消费，但是slave不能保证master的消息100%都同步过来了，因此会有少量的消息丢失。但是消息最终不会丢的，一旦master恢复，未同步过去的消息会被消费掉。</a:t>
            </a:r>
          </a:p>
        </p:txBody>
      </p:sp>
    </p:spTree>
    <p:extLst>
      <p:ext uri="{BB962C8B-B14F-4D97-AF65-F5344CB8AC3E}">
        <p14:creationId xmlns:p14="http://schemas.microsoft.com/office/powerpoint/2010/main" val="2323370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CC91245E-68E2-4B9C-A54F-C3EC11F6175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840288"/>
            <a:ext cx="2057400" cy="27305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-</a:t>
            </a:r>
            <a:fld id="{B19D5983-A304-4590-AC02-D1A7D3A85124}" type="slidenum">
              <a:rPr lang="zh-CN" altLang="en-US" smtClean="0"/>
              <a:pPr/>
              <a:t>37</a:t>
            </a:fld>
            <a:r>
              <a:rPr lang="en-US" altLang="zh-CN"/>
              <a:t>-</a:t>
            </a: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CAEF2E-B394-4620-BF31-9F631ACE5A0C}"/>
              </a:ext>
            </a:extLst>
          </p:cNvPr>
          <p:cNvSpPr/>
          <p:nvPr/>
        </p:nvSpPr>
        <p:spPr>
          <a:xfrm>
            <a:off x="845586" y="1221600"/>
            <a:ext cx="718279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4)可靠性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dirty="0"/>
              <a:t>所有发往broker的消息，有同步刷盘和异步刷盘机制，总的来说，可靠性非常高。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dirty="0"/>
              <a:t>同步刷盘时，消息写入物理文件才会返回成功，因此非常可靠。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dirty="0"/>
              <a:t>异步刷盘时，只有机器宕机，才会产生消息丢失，broker挂掉可能会发生，但是机器宕机崩溃是很少发生的，除非突然断电。</a:t>
            </a:r>
          </a:p>
        </p:txBody>
      </p:sp>
    </p:spTree>
    <p:extLst>
      <p:ext uri="{BB962C8B-B14F-4D97-AF65-F5344CB8AC3E}">
        <p14:creationId xmlns:p14="http://schemas.microsoft.com/office/powerpoint/2010/main" val="3083338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consumer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767A43-6E21-4B75-AD07-32CE5A51AAD5}"/>
              </a:ext>
            </a:extLst>
          </p:cNvPr>
          <p:cNvSpPr/>
          <p:nvPr/>
        </p:nvSpPr>
        <p:spPr>
          <a:xfrm>
            <a:off x="899592" y="1005576"/>
            <a:ext cx="756084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1)与Nameserver关系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b="1" dirty="0"/>
              <a:t>连接</a:t>
            </a:r>
          </a:p>
          <a:p>
            <a:r>
              <a:rPr lang="zh-CN" altLang="en-US" sz="1400" dirty="0"/>
              <a:t>单个消费者和一台</a:t>
            </a:r>
            <a:r>
              <a:rPr lang="en-US" altLang="zh-CN" sz="1400" dirty="0"/>
              <a:t>nameserver</a:t>
            </a:r>
            <a:r>
              <a:rPr lang="zh-CN" altLang="en-US" sz="1400" dirty="0"/>
              <a:t>保持长连接。定时查询</a:t>
            </a:r>
            <a:r>
              <a:rPr lang="en-US" altLang="zh-CN" sz="1400" dirty="0"/>
              <a:t>topic </a:t>
            </a:r>
            <a:r>
              <a:rPr lang="zh-CN" altLang="en-US" sz="1400" dirty="0"/>
              <a:t>配置信息，如果该</a:t>
            </a:r>
            <a:r>
              <a:rPr lang="en-US" altLang="zh-CN" sz="1400" dirty="0"/>
              <a:t>nameserver </a:t>
            </a:r>
            <a:r>
              <a:rPr lang="zh-CN" altLang="en-US" sz="1400" dirty="0"/>
              <a:t>挂掉，消费者会自动连接下一个</a:t>
            </a:r>
            <a:r>
              <a:rPr lang="en-US" altLang="zh-CN" sz="1400" dirty="0"/>
              <a:t>nameserver </a:t>
            </a:r>
            <a:r>
              <a:rPr lang="zh-CN" altLang="en-US" sz="1400" dirty="0"/>
              <a:t>，直到有可用连接为止，并能自动重连。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b="1" dirty="0"/>
              <a:t>心跳</a:t>
            </a:r>
          </a:p>
          <a:p>
            <a:r>
              <a:rPr lang="zh-CN" altLang="en-US" sz="1400" dirty="0"/>
              <a:t>与</a:t>
            </a:r>
            <a:r>
              <a:rPr lang="en-US" altLang="zh-CN" sz="1400" dirty="0"/>
              <a:t>nameserver </a:t>
            </a:r>
            <a:r>
              <a:rPr lang="zh-CN" altLang="en-US" sz="1400" dirty="0"/>
              <a:t>没有心跳。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轮询时间：默认情况下，消费者每隔</a:t>
            </a:r>
            <a:r>
              <a:rPr lang="en-US" altLang="zh-CN" sz="1400" dirty="0"/>
              <a:t>30 </a:t>
            </a:r>
            <a:r>
              <a:rPr lang="zh-CN" altLang="en-US" sz="1400" dirty="0"/>
              <a:t>秒从 </a:t>
            </a:r>
            <a:r>
              <a:rPr lang="en-US" altLang="zh-CN" sz="1400" dirty="0"/>
              <a:t>nameserver </a:t>
            </a:r>
            <a:r>
              <a:rPr lang="zh-CN" altLang="en-US" sz="1400" dirty="0"/>
              <a:t>获取所有 </a:t>
            </a:r>
            <a:r>
              <a:rPr lang="en-US" altLang="zh-CN" sz="1400" dirty="0"/>
              <a:t>topic </a:t>
            </a:r>
            <a:r>
              <a:rPr lang="zh-CN" altLang="en-US" sz="1400" dirty="0"/>
              <a:t>的最新队列情况，这意味着某个 </a:t>
            </a:r>
            <a:r>
              <a:rPr lang="en-US" altLang="zh-CN" sz="1400" dirty="0"/>
              <a:t>broker </a:t>
            </a:r>
            <a:r>
              <a:rPr lang="zh-CN" altLang="en-US" sz="1400" dirty="0"/>
              <a:t>如果宕机，客户端最多要 </a:t>
            </a:r>
            <a:r>
              <a:rPr lang="en-US" altLang="zh-CN" sz="1400" dirty="0"/>
              <a:t>30 </a:t>
            </a:r>
            <a:r>
              <a:rPr lang="zh-CN" altLang="en-US" sz="1400" dirty="0"/>
              <a:t>秒才能感知。该时间由</a:t>
            </a:r>
            <a:r>
              <a:rPr lang="en-US" altLang="zh-CN" sz="1400" dirty="0" err="1"/>
              <a:t>DefaultMQPushConsumer</a:t>
            </a:r>
            <a:r>
              <a:rPr lang="en-US" altLang="zh-CN" sz="1400" dirty="0"/>
              <a:t> </a:t>
            </a:r>
            <a:r>
              <a:rPr lang="zh-CN" altLang="en-US" sz="1400" dirty="0"/>
              <a:t>的 </a:t>
            </a:r>
            <a:r>
              <a:rPr lang="en-US" altLang="zh-CN" sz="1400" dirty="0" err="1"/>
              <a:t>pollNameServerInteval</a:t>
            </a:r>
            <a:r>
              <a:rPr lang="en-US" altLang="zh-CN" sz="1400" dirty="0"/>
              <a:t> </a:t>
            </a:r>
            <a:r>
              <a:rPr lang="zh-CN" altLang="en-US" sz="1400" dirty="0"/>
              <a:t>参数决定，可手动配置。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249987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F5B6AD3F-3FED-48E0-A1D6-E4AF253419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840288"/>
            <a:ext cx="2057400" cy="2730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-</a:t>
            </a:r>
            <a:fld id="{B19D5983-A304-4590-AC02-D1A7D3A85124}" type="slidenum">
              <a:rPr lang="zh-CN" altLang="en-US" smtClean="0"/>
              <a:pPr/>
              <a:t>39</a:t>
            </a:fld>
            <a:r>
              <a:rPr lang="en-US" altLang="zh-CN" dirty="0"/>
              <a:t>-</a:t>
            </a: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DBDBF8B-ED70-4F76-AEA1-A9639D319ADF}"/>
              </a:ext>
            </a:extLst>
          </p:cNvPr>
          <p:cNvSpPr/>
          <p:nvPr/>
        </p:nvSpPr>
        <p:spPr>
          <a:xfrm>
            <a:off x="791580" y="728137"/>
            <a:ext cx="804689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2) 与 Broker 关系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dirty="0"/>
              <a:t> 连接：单个消费者和该消费者关联的所有 broker 保持长连接。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dirty="0"/>
              <a:t> 心跳：默认情况下，消费者每隔30 秒向所有 broker 发送心跳，该时间由DefaultMQPushConsumer的 heartbeatBrokerInterval 参数决定，可手动配置。 broker每隔 10 秒钟（此时间无法更改），扫描所有还存活的连接，若某个连接 2 分钟内（当前时间与最后更新时间差值超过 2 分钟，此时间无法更改）没有发送心跳数据，则关闭连接，并向该消费者分组的所有消费者发出通知，分组内消费者重新分配队列继续消费 。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dirty="0"/>
              <a:t> 断开：消费者挂掉；心跳超时导致broker 主动关闭连接 。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dirty="0"/>
              <a:t> 动作：一旦连接断开，broker 会立即感知到，并向该消费者分组的所有消费者发出通知，分组内消费者重新分配队列继续消费。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14FF04-FF00-4D11-BC85-F86C659BD6AF}"/>
              </a:ext>
            </a:extLst>
          </p:cNvPr>
          <p:cNvSpPr/>
          <p:nvPr/>
        </p:nvSpPr>
        <p:spPr>
          <a:xfrm>
            <a:off x="791580" y="3927986"/>
            <a:ext cx="80468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3) 负载均衡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dirty="0"/>
              <a:t>集群消费模式下，一个消费者集群多台机器共同消费一个topic 的多个队列，一个队列只会被一个消费者消费。如果某个消费者挂掉，分组内其它消费者会接替挂掉的消费者继续消费。</a:t>
            </a:r>
          </a:p>
        </p:txBody>
      </p:sp>
    </p:spTree>
    <p:extLst>
      <p:ext uri="{BB962C8B-B14F-4D97-AF65-F5344CB8AC3E}">
        <p14:creationId xmlns:p14="http://schemas.microsoft.com/office/powerpoint/2010/main" val="2458180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545"/>
          <p:cNvSpPr/>
          <p:nvPr userDrawn="1"/>
        </p:nvSpPr>
        <p:spPr>
          <a:xfrm>
            <a:off x="379934" y="411281"/>
            <a:ext cx="4105553" cy="24574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4000">
                <a:solidFill>
                  <a:srgbClr val="656565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消息中间件</a:t>
            </a:r>
            <a:endParaRPr lang="zh-CN" altLang="en-US" sz="1600" b="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922743" y="4110644"/>
            <a:ext cx="4209305" cy="602035"/>
          </a:xfrm>
          <a:prstGeom prst="roundRect">
            <a:avLst/>
          </a:prstGeom>
          <a:solidFill>
            <a:schemeClr val="accent3"/>
          </a:solidFill>
          <a:ln w="38100">
            <a:noFill/>
          </a:ln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2873" tIns="31437" rIns="62873" bIns="3143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常用消息中间件对比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1932732" y="2284765"/>
            <a:ext cx="4209305" cy="602035"/>
          </a:xfrm>
          <a:prstGeom prst="roundRect">
            <a:avLst/>
          </a:prstGeom>
          <a:solidFill>
            <a:schemeClr val="accent4"/>
          </a:solidFill>
          <a:ln w="38100">
            <a:noFill/>
          </a:ln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2873" tIns="31437" rIns="62873" bIns="3143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消息中间件解决了什么问题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1932732" y="1294449"/>
            <a:ext cx="4229198" cy="602036"/>
          </a:xfrm>
          <a:prstGeom prst="roundRect">
            <a:avLst/>
          </a:prstGeom>
          <a:solidFill>
            <a:schemeClr val="accent1"/>
          </a:solidFill>
          <a:ln w="38100">
            <a:noFill/>
          </a:ln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2873" tIns="31437" rIns="62873" bIns="3143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什么是消息中间件</a:t>
            </a:r>
          </a:p>
        </p:txBody>
      </p:sp>
      <p:sp>
        <p:nvSpPr>
          <p:cNvPr id="15" name="圆角矩形 3">
            <a:extLst>
              <a:ext uri="{FF2B5EF4-FFF2-40B4-BE49-F238E27FC236}">
                <a16:creationId xmlns:a16="http://schemas.microsoft.com/office/drawing/2014/main" id="{97FD061F-3260-4073-B9AA-189E79557926}"/>
              </a:ext>
            </a:extLst>
          </p:cNvPr>
          <p:cNvSpPr/>
          <p:nvPr/>
        </p:nvSpPr>
        <p:spPr>
          <a:xfrm>
            <a:off x="1922742" y="3235150"/>
            <a:ext cx="4209305" cy="602035"/>
          </a:xfrm>
          <a:prstGeom prst="roundRect">
            <a:avLst/>
          </a:prstGeom>
          <a:solidFill>
            <a:schemeClr val="accent2"/>
          </a:solidFill>
          <a:ln w="38100">
            <a:noFill/>
          </a:ln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2873" tIns="31437" rIns="62873" bIns="3143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MQ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的优缺点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7086600" y="4840288"/>
            <a:ext cx="2057400" cy="2730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-</a:t>
            </a:r>
            <a:fld id="{B19D5983-A304-4590-AC02-D1A7D3A85124}" type="slidenum">
              <a:rPr lang="zh-CN" altLang="en-US" smtClean="0"/>
              <a:pPr/>
              <a:t>40</a:t>
            </a:fld>
            <a:r>
              <a:rPr lang="en-US" altLang="zh-CN" dirty="0"/>
              <a:t>-</a:t>
            </a: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F1605E-A0CA-425F-AC70-0EC5184BABE7}"/>
              </a:ext>
            </a:extLst>
          </p:cNvPr>
          <p:cNvSpPr/>
          <p:nvPr/>
        </p:nvSpPr>
        <p:spPr>
          <a:xfrm>
            <a:off x="750336" y="1006208"/>
            <a:ext cx="783087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4) 消费机制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b="1" dirty="0"/>
              <a:t>本地队列</a:t>
            </a:r>
            <a:r>
              <a:rPr lang="zh-CN" altLang="en-US" sz="1400" dirty="0"/>
              <a:t>：</a:t>
            </a:r>
          </a:p>
          <a:p>
            <a:r>
              <a:rPr lang="zh-CN" altLang="en-US" sz="1400" dirty="0"/>
              <a:t>消费者不间断的从broker 拉取消息，消息拉取到本地队列，然后本地消费线程消费本地消息队列，只是一个异步过程，拉取线程不会等待本地消费线程，这种模式实时性非常高。对消费者对本地队列有一个保护，因此本地消息队列不能无限大，否则可能会占用大量内存，本地队列大小由 DefaultMQPushConsumer的 pullThresh oldForQueue 属性控制，默认 1000 ，可手动设置。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 </a:t>
            </a:r>
            <a:r>
              <a:rPr lang="zh-CN" altLang="en-US" sz="1400" b="1" dirty="0"/>
              <a:t>轮询间隔</a:t>
            </a:r>
            <a:r>
              <a:rPr lang="zh-CN" altLang="en-US" sz="1400" dirty="0"/>
              <a:t>：</a:t>
            </a:r>
          </a:p>
          <a:p>
            <a:r>
              <a:rPr lang="zh-CN" altLang="en-US" sz="1400" dirty="0"/>
              <a:t>消息拉取线程拉取间隔时间由 DefaultMQPushConsumer 的 pullInterval 属性控制，默认为 0 ，可手动设置。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b="1" dirty="0"/>
              <a:t>消息消费数量</a:t>
            </a:r>
            <a:r>
              <a:rPr lang="zh-CN" altLang="en-US" sz="1400" dirty="0"/>
              <a:t>：</a:t>
            </a:r>
          </a:p>
          <a:p>
            <a:r>
              <a:rPr lang="zh-CN" altLang="en-US" sz="1400" dirty="0"/>
              <a:t>监听器每次接受本地队列的消息</a:t>
            </a:r>
          </a:p>
          <a:p>
            <a:r>
              <a:rPr lang="zh-CN" altLang="en-US" sz="1400" dirty="0"/>
              <a:t>数量是由 参数 DefaultMQPushConsumer 的consumeMessageBatchMaxSize 属性控制，默认为 1 ，可手动设置 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37773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7086600" y="4840288"/>
            <a:ext cx="2057400" cy="2730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-</a:t>
            </a:r>
            <a:fld id="{B19D5983-A304-4590-AC02-D1A7D3A85124}" type="slidenum">
              <a:rPr lang="zh-CN" altLang="en-US" smtClean="0"/>
              <a:pPr/>
              <a:t>41</a:t>
            </a:fld>
            <a:r>
              <a:rPr lang="en-US" altLang="zh-CN" dirty="0"/>
              <a:t>-</a:t>
            </a:r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75A507-405C-4AFB-BC04-7A573306CB7C}"/>
              </a:ext>
            </a:extLst>
          </p:cNvPr>
          <p:cNvSpPr/>
          <p:nvPr/>
        </p:nvSpPr>
        <p:spPr>
          <a:xfrm>
            <a:off x="575556" y="979006"/>
            <a:ext cx="810090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AutoNum type="arabicParenR"/>
            </a:pPr>
            <a:r>
              <a:rPr lang="zh-CN" altLang="en-US" dirty="0"/>
              <a:t>与 Nameserver 关系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sz="1400" dirty="0"/>
              <a:t> 连接：单个生产者者和一台nameserver 保持长连接，定时查询 topic 配置信息，如果该 nameserver 挂掉，生产者会自动连接下一个 nameserver ，直到有可用连接为止，并能自动重连。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dirty="0"/>
              <a:t>心跳：与nameserver 没有心跳 。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dirty="0"/>
              <a:t>2) 与 Broker 关系：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dirty="0"/>
              <a:t>连接：单个生产者和该生产者关联的所有broker保持长连接。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dirty="0"/>
              <a:t>心跳：默认情况下，生产者每隔30 秒向所有broker 发送心跳，该时间由</a:t>
            </a:r>
            <a:r>
              <a:rPr lang="zh-CN" altLang="en-US" sz="1400" dirty="0" smtClean="0"/>
              <a:t>DefaultMQProducer </a:t>
            </a:r>
            <a:r>
              <a:rPr lang="zh-CN" altLang="en-US" sz="1400" dirty="0"/>
              <a:t>的 heartbeatBrokerInterval 参数决定，可手动配置。 broker 每隔 10 秒钟（此时间无法更改），扫描所有还存活的连接，若某个连接 2 分钟内（当前时间与最后更新时间差值超过2 分钟，此时间无法更改）没有发送心跳数据，则关闭连接。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dirty="0"/>
              <a:t>断开：移除Broker 上的生产者信息。</a:t>
            </a:r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1039760" y="420404"/>
            <a:ext cx="5873547" cy="328615"/>
          </a:xfrm>
        </p:spPr>
        <p:txBody>
          <a:bodyPr>
            <a:normAutofit fontScale="90000"/>
          </a:bodyPr>
          <a:lstStyle/>
          <a:p>
            <a:r>
              <a:rPr lang="zh-CN" altLang="en-US" sz="3600" dirty="0"/>
              <a:t>Producer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8488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模版-拷贝副本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833" y="1967157"/>
            <a:ext cx="2367366" cy="1195520"/>
          </a:xfrm>
          <a:prstGeom prst="rect">
            <a:avLst/>
          </a:prstGeom>
        </p:spPr>
      </p:pic>
      <p:sp>
        <p:nvSpPr>
          <p:cNvPr id="6" name="Shape 1552"/>
          <p:cNvSpPr/>
          <p:nvPr/>
        </p:nvSpPr>
        <p:spPr>
          <a:xfrm>
            <a:off x="6823382" y="1346504"/>
            <a:ext cx="623453" cy="1116536"/>
          </a:xfrm>
          <a:prstGeom prst="rect">
            <a:avLst/>
          </a:prstGeom>
          <a:ln w="12700">
            <a:miter lim="400000"/>
          </a:ln>
        </p:spPr>
        <p:txBody>
          <a:bodyPr wrap="non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7" name="Shape 1546"/>
          <p:cNvSpPr/>
          <p:nvPr/>
        </p:nvSpPr>
        <p:spPr>
          <a:xfrm>
            <a:off x="5985370" y="2506455"/>
            <a:ext cx="2287140" cy="30187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2000">
                <a:solidFill>
                  <a:srgbClr val="65656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dirty="0" err="1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Rocketmq</a:t>
            </a:r>
            <a:r>
              <a:rPr lang="zh-CN" altLang="en-US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监控平台</a:t>
            </a:r>
            <a:endParaRPr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56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 err="1">
                <a:sym typeface="宋体" panose="02010600030101010101" pitchFamily="2" charset="-122"/>
              </a:rPr>
              <a:t>RocketMQ</a:t>
            </a:r>
            <a:r>
              <a:rPr lang="zh-CN" altLang="en-US" sz="3200" dirty="0">
                <a:sym typeface="宋体" panose="02010600030101010101" pitchFamily="2" charset="-122"/>
              </a:rPr>
              <a:t>监控平台部署</a:t>
            </a:r>
            <a:endParaRPr lang="zh-CN" altLang="en-US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2B6B195-0EED-445E-B2EC-0B26071E0F49}"/>
              </a:ext>
            </a:extLst>
          </p:cNvPr>
          <p:cNvSpPr/>
          <p:nvPr/>
        </p:nvSpPr>
        <p:spPr>
          <a:xfrm>
            <a:off x="641648" y="1203598"/>
            <a:ext cx="786070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RocketMQ有一个对其扩展的开源项目incubator-rocketmq-externals，这个项目中有一个子模块叫rocketmq-console，这个便是管理控制台项目了，先将incubator-rocketmq-externals拉到本地，因为我们需要自己对rocketmq-console进行编译打包运行。</a:t>
            </a:r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打包前在</a:t>
            </a:r>
            <a:r>
              <a:rPr lang="en-US" altLang="zh-CN" sz="1400" dirty="0" err="1"/>
              <a:t>rocketmq</a:t>
            </a:r>
            <a:r>
              <a:rPr lang="en-US" altLang="zh-CN" sz="1400" dirty="0"/>
              <a:t>-console</a:t>
            </a:r>
            <a:r>
              <a:rPr lang="zh-CN" altLang="en-US" sz="1400" dirty="0"/>
              <a:t>中配置</a:t>
            </a:r>
            <a:r>
              <a:rPr lang="en-US" altLang="zh-CN" sz="1400" dirty="0" err="1"/>
              <a:t>namesrv</a:t>
            </a:r>
            <a:r>
              <a:rPr lang="zh-CN" altLang="en-US" sz="1400" dirty="0"/>
              <a:t>集群地址：</a:t>
            </a:r>
          </a:p>
          <a:p>
            <a:r>
              <a:rPr lang="en-US" altLang="zh-CN" sz="1400" dirty="0" err="1"/>
              <a:t>rocketmq.config.namesrvAddr</a:t>
            </a:r>
            <a:r>
              <a:rPr lang="en-US" altLang="zh-CN" sz="1400" dirty="0"/>
              <a:t>=192.168.25.135:9876;192.168.25.138:9876</a:t>
            </a:r>
          </a:p>
          <a:p>
            <a:endParaRPr lang="en-US" altLang="zh-CN" sz="1400" dirty="0"/>
          </a:p>
          <a:p>
            <a:r>
              <a:rPr lang="zh-CN" altLang="en-US" sz="1400" dirty="0"/>
              <a:t>启动</a:t>
            </a:r>
            <a:r>
              <a:rPr lang="en-US" altLang="zh-CN" sz="1400" dirty="0" err="1"/>
              <a:t>rocketmq</a:t>
            </a:r>
            <a:r>
              <a:rPr lang="en-US" altLang="zh-CN" sz="1400" dirty="0"/>
              <a:t>-console</a:t>
            </a:r>
            <a:r>
              <a:rPr lang="zh-CN" altLang="en-US" sz="1400" dirty="0"/>
              <a:t>：</a:t>
            </a:r>
          </a:p>
          <a:p>
            <a:r>
              <a:rPr lang="en-US" altLang="zh-CN" sz="1400" dirty="0"/>
              <a:t>java -jar rocketmq-console-ng-1.0.0.jar</a:t>
            </a:r>
          </a:p>
          <a:p>
            <a:r>
              <a:rPr lang="zh-CN" altLang="en-US" sz="1400" dirty="0"/>
              <a:t>启动成功后，可以通过浏览器访问</a:t>
            </a:r>
            <a:r>
              <a:rPr lang="en-US" altLang="zh-CN" sz="1400" dirty="0"/>
              <a:t>http://localhost:8080</a:t>
            </a:r>
            <a:r>
              <a:rPr lang="zh-CN" altLang="en-US" sz="1400" dirty="0"/>
              <a:t>进入控制台界面了。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详情见开发环境 </a:t>
            </a:r>
            <a:r>
              <a:rPr lang="en-US" altLang="zh-CN" sz="1400" dirty="0"/>
              <a:t>: http://192.168.26.51:8888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13426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模版-拷贝副本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833" y="1967157"/>
            <a:ext cx="2367366" cy="1195520"/>
          </a:xfrm>
          <a:prstGeom prst="rect">
            <a:avLst/>
          </a:prstGeom>
        </p:spPr>
      </p:pic>
      <p:sp>
        <p:nvSpPr>
          <p:cNvPr id="6" name="Shape 1552"/>
          <p:cNvSpPr/>
          <p:nvPr/>
        </p:nvSpPr>
        <p:spPr>
          <a:xfrm>
            <a:off x="6823382" y="1346505"/>
            <a:ext cx="623453" cy="1116536"/>
          </a:xfrm>
          <a:prstGeom prst="rect">
            <a:avLst/>
          </a:prstGeom>
          <a:ln w="12700">
            <a:miter lim="400000"/>
          </a:ln>
        </p:spPr>
        <p:txBody>
          <a:bodyPr wrap="non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7" name="Shape 1546"/>
          <p:cNvSpPr/>
          <p:nvPr/>
        </p:nvSpPr>
        <p:spPr>
          <a:xfrm>
            <a:off x="5985370" y="2506455"/>
            <a:ext cx="2287140" cy="2993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2000">
                <a:solidFill>
                  <a:srgbClr val="65656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800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nameserver源码实现</a:t>
            </a:r>
            <a:endParaRPr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95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启动</a:t>
            </a:r>
            <a:endParaRPr lang="zh-CN" altLang="en-US" dirty="0"/>
          </a:p>
        </p:txBody>
      </p:sp>
      <p:sp>
        <p:nvSpPr>
          <p:cNvPr id="4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984228" y="4694238"/>
            <a:ext cx="2057400" cy="273050"/>
          </a:xfrm>
        </p:spPr>
        <p:txBody>
          <a:bodyPr/>
          <a:lstStyle/>
          <a:p>
            <a:r>
              <a:rPr lang="en-US" altLang="zh-CN" sz="1400" dirty="0"/>
              <a:t>-</a:t>
            </a:r>
            <a:fld id="{B19D5983-A304-4590-AC02-D1A7D3A85124}" type="slidenum">
              <a:rPr lang="zh-CN" altLang="en-US" sz="1400" smtClean="0"/>
              <a:pPr/>
              <a:t>45</a:t>
            </a:fld>
            <a:r>
              <a:rPr lang="en-US" altLang="zh-CN" sz="1400" dirty="0"/>
              <a:t>-</a:t>
            </a:r>
            <a:endParaRPr lang="zh-CN" altLang="en-US" sz="1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0CCB1B-8C88-495A-8BC6-934D5DE5D66C}"/>
              </a:ext>
            </a:extLst>
          </p:cNvPr>
          <p:cNvSpPr/>
          <p:nvPr/>
        </p:nvSpPr>
        <p:spPr>
          <a:xfrm>
            <a:off x="839236" y="1615177"/>
            <a:ext cx="7328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1</a:t>
            </a:r>
            <a:r>
              <a:rPr lang="zh-CN" altLang="en-US" sz="1400" dirty="0"/>
              <a:t>、启动类：org.apache.rocketmq.namesrv.NamesrvStartup</a:t>
            </a:r>
            <a:endParaRPr lang="en-US" altLang="zh-CN" sz="1400" dirty="0"/>
          </a:p>
          <a:p>
            <a:r>
              <a:rPr lang="zh-CN" altLang="en-US" sz="1400" dirty="0"/>
              <a:t>解析配置文件，填充</a:t>
            </a:r>
            <a:r>
              <a:rPr lang="en-US" altLang="zh-CN" sz="1400" dirty="0" err="1"/>
              <a:t>NameServerConfig</a:t>
            </a:r>
            <a:r>
              <a:rPr lang="zh-CN" altLang="en-US" sz="1400" dirty="0"/>
              <a:t>、</a:t>
            </a:r>
            <a:r>
              <a:rPr lang="en-US" altLang="zh-CN" sz="1400" dirty="0" err="1"/>
              <a:t>NettyServerConfig</a:t>
            </a:r>
            <a:r>
              <a:rPr lang="zh-CN" altLang="en-US" sz="1400" dirty="0"/>
              <a:t>属性值，并创建</a:t>
            </a:r>
            <a:r>
              <a:rPr lang="en-US" altLang="zh-CN" sz="1400" dirty="0" err="1"/>
              <a:t>NamesrvController</a:t>
            </a:r>
            <a:endParaRPr lang="zh-CN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CD152B-8A07-47B0-919D-23DE7B0E90C9}"/>
              </a:ext>
            </a:extLst>
          </p:cNvPr>
          <p:cNvSpPr/>
          <p:nvPr/>
        </p:nvSpPr>
        <p:spPr>
          <a:xfrm>
            <a:off x="855423" y="2350353"/>
            <a:ext cx="72450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2</a:t>
            </a:r>
            <a:r>
              <a:rPr lang="zh-CN" altLang="en-US" sz="1400" dirty="0"/>
              <a:t>、根据启动属性创建</a:t>
            </a:r>
            <a:r>
              <a:rPr lang="en-US" altLang="zh-CN" sz="1400" dirty="0" err="1"/>
              <a:t>NamesrvController</a:t>
            </a:r>
            <a:r>
              <a:rPr lang="zh-CN" altLang="en-US" sz="1400" dirty="0"/>
              <a:t>实例，并初始化该实例。</a:t>
            </a:r>
            <a:r>
              <a:rPr lang="en-US" altLang="zh-CN" sz="1400" dirty="0" err="1"/>
              <a:t>NameServerController</a:t>
            </a:r>
            <a:r>
              <a:rPr lang="zh-CN" altLang="en-US" sz="1400" dirty="0"/>
              <a:t>实例为</a:t>
            </a:r>
            <a:r>
              <a:rPr lang="en-US" altLang="zh-CN" sz="1400" dirty="0" err="1"/>
              <a:t>NameServer</a:t>
            </a:r>
            <a:r>
              <a:rPr lang="zh-CN" altLang="en-US" sz="1400" dirty="0"/>
              <a:t>核心控制器</a:t>
            </a:r>
          </a:p>
          <a:p>
            <a:r>
              <a:rPr lang="zh-CN" altLang="en-US" sz="1400" b="1" i="1" dirty="0"/>
              <a:t>代码：</a:t>
            </a:r>
            <a:r>
              <a:rPr lang="en-US" altLang="zh-CN" sz="1400" b="1" i="1" dirty="0" err="1"/>
              <a:t>NamesrvController#initialize</a:t>
            </a:r>
            <a:endParaRPr lang="en-US" altLang="zh-CN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BE316A-3710-4AE2-B428-9A4125DCA686}"/>
              </a:ext>
            </a:extLst>
          </p:cNvPr>
          <p:cNvSpPr/>
          <p:nvPr/>
        </p:nvSpPr>
        <p:spPr>
          <a:xfrm>
            <a:off x="910556" y="3397375"/>
            <a:ext cx="71023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3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、在</a:t>
            </a:r>
            <a:r>
              <a:rPr lang="en-US" altLang="zh-CN" sz="1400" dirty="0">
                <a:solidFill>
                  <a:srgbClr val="24292E"/>
                </a:solidFill>
                <a:latin typeface="-apple-system"/>
              </a:rPr>
              <a:t>JVM</a:t>
            </a:r>
            <a:r>
              <a:rPr lang="zh-CN" altLang="en-US" sz="1400" dirty="0">
                <a:solidFill>
                  <a:srgbClr val="24292E"/>
                </a:solidFill>
                <a:latin typeface="-apple-system"/>
              </a:rPr>
              <a:t>进程关闭之前，先将线程池关闭，及时释放资源</a:t>
            </a:r>
          </a:p>
          <a:p>
            <a:r>
              <a:rPr lang="zh-CN" altLang="en-US" sz="1400" b="1" i="1" dirty="0">
                <a:solidFill>
                  <a:srgbClr val="24292E"/>
                </a:solidFill>
                <a:latin typeface="-apple-system"/>
              </a:rPr>
              <a:t>代码：</a:t>
            </a:r>
            <a:r>
              <a:rPr lang="en-US" altLang="zh-CN" sz="1400" b="1" i="1" dirty="0" err="1">
                <a:solidFill>
                  <a:srgbClr val="24292E"/>
                </a:solidFill>
                <a:latin typeface="-apple-system"/>
              </a:rPr>
              <a:t>NamesrvStartup#start</a:t>
            </a:r>
            <a:endParaRPr lang="zh-CN" altLang="en-US" sz="14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480226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路由管理</a:t>
            </a:r>
            <a:endParaRPr lang="zh-CN" altLang="en-US" dirty="0"/>
          </a:p>
        </p:txBody>
      </p:sp>
      <p:sp>
        <p:nvSpPr>
          <p:cNvPr id="8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7086600" y="4840288"/>
            <a:ext cx="2057400" cy="273050"/>
          </a:xfrm>
        </p:spPr>
        <p:txBody>
          <a:bodyPr/>
          <a:lstStyle/>
          <a:p>
            <a:r>
              <a:rPr lang="en-US" altLang="zh-CN" dirty="0"/>
              <a:t>-</a:t>
            </a:r>
            <a:fld id="{B19D5983-A304-4590-AC02-D1A7D3A85124}" type="slidenum">
              <a:rPr lang="zh-CN" altLang="en-US" smtClean="0"/>
              <a:pPr/>
              <a:t>46</a:t>
            </a:fld>
            <a:r>
              <a:rPr lang="en-US" altLang="zh-CN" dirty="0"/>
              <a:t>-</a:t>
            </a:r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310332-1E62-4D89-99A5-091EFB6807EC}"/>
              </a:ext>
            </a:extLst>
          </p:cNvPr>
          <p:cNvSpPr/>
          <p:nvPr/>
        </p:nvSpPr>
        <p:spPr>
          <a:xfrm>
            <a:off x="711743" y="123691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路由元信息</a:t>
            </a:r>
            <a:r>
              <a:rPr lang="en-US" altLang="zh-CN" b="1" i="1" dirty="0" err="1">
                <a:solidFill>
                  <a:srgbClr val="24292E"/>
                </a:solidFill>
                <a:latin typeface="-apple-system"/>
              </a:rPr>
              <a:t>RouteInfoManager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1A93DE-BBEB-4C71-B027-9CA54E90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43" y="1726394"/>
            <a:ext cx="7614846" cy="229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30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模版-拷贝副本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833" y="1967157"/>
            <a:ext cx="2367366" cy="1195520"/>
          </a:xfrm>
          <a:prstGeom prst="rect">
            <a:avLst/>
          </a:prstGeom>
        </p:spPr>
      </p:pic>
      <p:sp>
        <p:nvSpPr>
          <p:cNvPr id="6" name="Shape 1552"/>
          <p:cNvSpPr/>
          <p:nvPr/>
        </p:nvSpPr>
        <p:spPr>
          <a:xfrm>
            <a:off x="6823382" y="1347560"/>
            <a:ext cx="591185" cy="1114425"/>
          </a:xfrm>
          <a:prstGeom prst="rect">
            <a:avLst/>
          </a:prstGeom>
          <a:ln w="12700">
            <a:miter lim="400000"/>
          </a:ln>
        </p:spPr>
        <p:txBody>
          <a:bodyPr wrap="non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7" name="Shape 1546"/>
          <p:cNvSpPr/>
          <p:nvPr/>
        </p:nvSpPr>
        <p:spPr>
          <a:xfrm>
            <a:off x="5985370" y="2506455"/>
            <a:ext cx="2287140" cy="33239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2000">
                <a:solidFill>
                  <a:srgbClr val="65656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消息</a:t>
            </a:r>
            <a:r>
              <a:rPr lang="zh-CN" altLang="en-US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中间</a:t>
            </a:r>
            <a:r>
              <a:rPr lang="zh-CN" altLang="en-US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件</a:t>
            </a:r>
            <a:endParaRPr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358D781F-0C4E-4730-8C63-DDE217962D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840288"/>
            <a:ext cx="2057400" cy="273050"/>
          </a:xfrm>
        </p:spPr>
        <p:txBody>
          <a:bodyPr/>
          <a:lstStyle/>
          <a:p>
            <a:r>
              <a:rPr lang="en-US" altLang="zh-CN"/>
              <a:t>-</a:t>
            </a:r>
            <a:fld id="{B19D5983-A304-4590-AC02-D1A7D3A85124}" type="slidenum">
              <a:rPr lang="zh-CN" altLang="en-US" smtClean="0"/>
              <a:pPr/>
              <a:t>47</a:t>
            </a:fld>
            <a:r>
              <a:rPr lang="en-US" altLang="zh-CN"/>
              <a:t>-</a:t>
            </a: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350C07-A3C9-4C06-81CA-A4E023194EC5}"/>
              </a:ext>
            </a:extLst>
          </p:cNvPr>
          <p:cNvSpPr/>
          <p:nvPr/>
        </p:nvSpPr>
        <p:spPr>
          <a:xfrm>
            <a:off x="683568" y="1203598"/>
            <a:ext cx="761484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**topicQueueTable：**Topic消息队列路由信息，消息发送时根据路由表进行负载均衡</a:t>
            </a:r>
          </a:p>
          <a:p>
            <a:endParaRPr lang="zh-CN" altLang="en-US" sz="1400" dirty="0"/>
          </a:p>
          <a:p>
            <a:r>
              <a:rPr lang="zh-CN" altLang="en-US" sz="1400" dirty="0"/>
              <a:t>**brokerAddrTable：**Broker基础信息，包括brokerName、所属集群名称、主备Broker地址</a:t>
            </a:r>
          </a:p>
          <a:p>
            <a:endParaRPr lang="zh-CN" altLang="en-US" sz="1400" dirty="0"/>
          </a:p>
          <a:p>
            <a:r>
              <a:rPr lang="zh-CN" altLang="en-US" sz="1400" dirty="0"/>
              <a:t>**clusterAddrTable：**Broker集群信息，存储集群中所有Broker名称</a:t>
            </a:r>
          </a:p>
          <a:p>
            <a:endParaRPr lang="zh-CN" altLang="en-US" sz="1400" dirty="0"/>
          </a:p>
          <a:p>
            <a:r>
              <a:rPr lang="zh-CN" altLang="en-US" sz="1400" dirty="0"/>
              <a:t>**brokerLiveTable：**Broker状态信息，NameServer每次收到心跳包是会替换该信息</a:t>
            </a:r>
          </a:p>
          <a:p>
            <a:endParaRPr lang="zh-CN" altLang="en-US" sz="1400" dirty="0"/>
          </a:p>
          <a:p>
            <a:r>
              <a:rPr lang="zh-CN" altLang="en-US" sz="1400" dirty="0"/>
              <a:t>**filterServerTable：**Broker上的FilterServer列表，用于类模式消息过滤。</a:t>
            </a:r>
          </a:p>
          <a:p>
            <a:endParaRPr lang="zh-CN" altLang="en-US" sz="1400" dirty="0"/>
          </a:p>
          <a:p>
            <a:r>
              <a:rPr lang="zh-CN" altLang="en-US" sz="1400" dirty="0"/>
              <a:t>RocketMQ基于定于发布机制，一个Topic拥有多个消息队列，一个Broker为每一个主题创建4个读队列和4个写队列。多个Broker组成一个集群，集群由相同的多台Broker组成Master-Slave架构，brokerId为0代表Master，大于0为Slave。BrokerLiveInfo中的lastUpdateTimestamp存储上次收到Broker心跳包的时间。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2354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模版-拷贝副本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833" y="2094157"/>
            <a:ext cx="2367366" cy="1195520"/>
          </a:xfrm>
          <a:prstGeom prst="rect">
            <a:avLst/>
          </a:prstGeom>
        </p:spPr>
      </p:pic>
      <p:sp>
        <p:nvSpPr>
          <p:cNvPr id="7" name="Shape 1546"/>
          <p:cNvSpPr/>
          <p:nvPr/>
        </p:nvSpPr>
        <p:spPr>
          <a:xfrm>
            <a:off x="5985370" y="2633455"/>
            <a:ext cx="2287140" cy="33239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2000">
                <a:solidFill>
                  <a:srgbClr val="65656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消息</a:t>
            </a:r>
            <a:r>
              <a:rPr lang="zh-CN" altLang="en-US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中间</a:t>
            </a:r>
            <a:r>
              <a:rPr lang="zh-CN" altLang="en-US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件</a:t>
            </a:r>
            <a:endParaRPr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39EE6DB8-93E9-421B-9ECB-05B8AAD2A0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967288"/>
            <a:ext cx="2057400" cy="273050"/>
          </a:xfrm>
        </p:spPr>
        <p:txBody>
          <a:bodyPr/>
          <a:lstStyle/>
          <a:p>
            <a:r>
              <a:rPr lang="en-US" altLang="zh-CN"/>
              <a:t>-</a:t>
            </a:r>
            <a:fld id="{B19D5983-A304-4590-AC02-D1A7D3A85124}" type="slidenum">
              <a:rPr lang="zh-CN" altLang="en-US" smtClean="0"/>
              <a:pPr/>
              <a:t>48</a:t>
            </a:fld>
            <a:r>
              <a:rPr lang="en-US" altLang="zh-CN"/>
              <a:t>-</a:t>
            </a:r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ED2915-4745-4530-A214-DC1E474B4C13}"/>
              </a:ext>
            </a:extLst>
          </p:cNvPr>
          <p:cNvSpPr/>
          <p:nvPr/>
        </p:nvSpPr>
        <p:spPr>
          <a:xfrm>
            <a:off x="662422" y="1371057"/>
            <a:ext cx="2336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solidFill>
                  <a:srgbClr val="24292E"/>
                </a:solidFill>
                <a:latin typeface="-apple-system"/>
              </a:rPr>
              <a:t>BrokerController#start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9C2D2BC-7587-453A-B391-99769D19A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2" y="1774006"/>
            <a:ext cx="8154906" cy="226911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45173F3-5178-4148-B40E-5F7EDBAB4F2D}"/>
              </a:ext>
            </a:extLst>
          </p:cNvPr>
          <p:cNvSpPr/>
          <p:nvPr/>
        </p:nvSpPr>
        <p:spPr>
          <a:xfrm>
            <a:off x="618355" y="4186011"/>
            <a:ext cx="3426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solidFill>
                  <a:srgbClr val="24292E"/>
                </a:solidFill>
                <a:latin typeface="-apple-system"/>
              </a:rPr>
              <a:t>BrokerOuterAPI#registerBrokerAll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8F29394-A957-4EAC-ACDA-D52C97B2FA88}"/>
              </a:ext>
            </a:extLst>
          </p:cNvPr>
          <p:cNvSpPr/>
          <p:nvPr/>
        </p:nvSpPr>
        <p:spPr>
          <a:xfrm>
            <a:off x="629562" y="4588960"/>
            <a:ext cx="298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solidFill>
                  <a:srgbClr val="24292E"/>
                </a:solidFill>
                <a:latin typeface="-apple-system"/>
              </a:rPr>
              <a:t>BrokerOutAPI#registerBroker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B9C85F0-B723-4B9D-A46A-8CC0BDC2F3A6}"/>
              </a:ext>
            </a:extLst>
          </p:cNvPr>
          <p:cNvSpPr/>
          <p:nvPr/>
        </p:nvSpPr>
        <p:spPr>
          <a:xfrm>
            <a:off x="662422" y="934491"/>
            <a:ext cx="1686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）发送心跳包</a:t>
            </a:r>
            <a:endParaRPr lang="zh-CN" altLang="en-US" dirty="0"/>
          </a:p>
        </p:txBody>
      </p:sp>
      <p:sp>
        <p:nvSpPr>
          <p:cNvPr id="14" name="标题 2"/>
          <p:cNvSpPr>
            <a:spLocks noGrp="1"/>
          </p:cNvSpPr>
          <p:nvPr>
            <p:ph type="title"/>
          </p:nvPr>
        </p:nvSpPr>
        <p:spPr>
          <a:xfrm>
            <a:off x="1039760" y="433104"/>
            <a:ext cx="5873547" cy="328615"/>
          </a:xfrm>
        </p:spPr>
        <p:txBody>
          <a:bodyPr>
            <a:normAutofit fontScale="90000"/>
          </a:bodyPr>
          <a:lstStyle/>
          <a:p>
            <a:r>
              <a:rPr lang="zh-CN" altLang="en-US" smtClean="0"/>
              <a:t>路由注册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26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ADD96CEF-50B5-4EAA-8D56-82401EF4C1A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6750" y="4706938"/>
            <a:ext cx="2057400" cy="273050"/>
          </a:xfrm>
        </p:spPr>
        <p:txBody>
          <a:bodyPr/>
          <a:lstStyle/>
          <a:p>
            <a:r>
              <a:rPr lang="en-US" altLang="zh-CN"/>
              <a:t>-</a:t>
            </a:r>
            <a:fld id="{B19D5983-A304-4590-AC02-D1A7D3A85124}" type="slidenum">
              <a:rPr lang="zh-CN" altLang="en-US" smtClean="0"/>
              <a:pPr/>
              <a:t>49</a:t>
            </a:fld>
            <a:r>
              <a:rPr lang="en-US" altLang="zh-CN"/>
              <a:t>-</a:t>
            </a: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19D1CB-3CC5-428E-8401-4F797B8736E9}"/>
              </a:ext>
            </a:extLst>
          </p:cNvPr>
          <p:cNvSpPr/>
          <p:nvPr/>
        </p:nvSpPr>
        <p:spPr>
          <a:xfrm>
            <a:off x="521550" y="1256308"/>
            <a:ext cx="1686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）处理心跳包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90099D-0133-4403-AEC7-C9233E67D2D6}"/>
              </a:ext>
            </a:extLst>
          </p:cNvPr>
          <p:cNvSpPr/>
          <p:nvPr/>
        </p:nvSpPr>
        <p:spPr>
          <a:xfrm>
            <a:off x="545412" y="1796368"/>
            <a:ext cx="783087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org.apache.rocketmq.namesrv.processor.DefaultRequestProcessor网路处理类解析请求类型，如果请求类型是为</a:t>
            </a:r>
            <a:r>
              <a:rPr lang="zh-CN" altLang="en-US" sz="1400" b="1" dirty="0"/>
              <a:t>REGISTER_BROKER</a:t>
            </a:r>
            <a:r>
              <a:rPr lang="zh-CN" altLang="en-US" sz="1400" dirty="0"/>
              <a:t>，则将请求转发到RouteInfoManager#regiesterBroker</a:t>
            </a:r>
          </a:p>
          <a:p>
            <a:endParaRPr lang="zh-CN" altLang="en-US" sz="1400" dirty="0"/>
          </a:p>
          <a:p>
            <a:r>
              <a:rPr lang="zh-CN" altLang="en-US" sz="1400" dirty="0"/>
              <a:t>代码：DefaultRequestProcessor#processRequest</a:t>
            </a:r>
            <a:endParaRPr lang="en-US" altLang="zh-CN" sz="1400" dirty="0"/>
          </a:p>
          <a:p>
            <a:r>
              <a:rPr lang="en-US" altLang="zh-CN" sz="1400" dirty="0"/>
              <a:t>           </a:t>
            </a:r>
            <a:r>
              <a:rPr lang="en-US" altLang="zh-CN" sz="1400" dirty="0" err="1"/>
              <a:t>DefaultRequestProcessor#registerBroker</a:t>
            </a:r>
            <a:endParaRPr lang="en-US" altLang="zh-CN" sz="1400" dirty="0"/>
          </a:p>
          <a:p>
            <a:r>
              <a:rPr lang="en-US" altLang="zh-CN" sz="1400" dirty="0"/>
              <a:t>   </a:t>
            </a:r>
          </a:p>
          <a:p>
            <a:r>
              <a:rPr lang="zh-CN" altLang="en-US" sz="1400" dirty="0"/>
              <a:t>维护路由信息：</a:t>
            </a:r>
            <a:r>
              <a:rPr lang="en-US" altLang="zh-CN" sz="1400" dirty="0" err="1"/>
              <a:t>RouteInfoManager#registerBroker</a:t>
            </a:r>
            <a:endParaRPr lang="en-US" altLang="zh-CN" sz="1400" dirty="0"/>
          </a:p>
          <a:p>
            <a:r>
              <a:rPr lang="en-US" altLang="zh-CN" sz="1400" dirty="0"/>
              <a:t>                          </a:t>
            </a:r>
            <a:r>
              <a:rPr lang="en-US" altLang="zh-CN" sz="1400" dirty="0" err="1"/>
              <a:t>RouteInfoManager#createAndUpdateQueueData</a:t>
            </a:r>
            <a:endParaRPr lang="zh-CN" altLang="en-US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1284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"/>
          <p:cNvSpPr>
            <a:spLocks noGrp="1"/>
          </p:cNvSpPr>
          <p:nvPr>
            <p:ph type="sldNum" sz="quarter" idx="2"/>
          </p:nvPr>
        </p:nvSpPr>
        <p:spPr>
          <a:xfrm>
            <a:off x="8573891" y="4787826"/>
            <a:ext cx="176722" cy="153049"/>
          </a:xfrm>
          <a:prstGeom prst="rect">
            <a:avLst/>
          </a:prstGeom>
          <a:ln w="12700">
            <a:miter lim="400000"/>
          </a:ln>
        </p:spPr>
        <p:txBody>
          <a:bodyPr wrap="none" lIns="25723" tIns="25723" rIns="25723" bIns="25723" anchor="ctr">
            <a:spAutoFit/>
          </a:bodyPr>
          <a:lstStyle>
            <a:lvl1pPr algn="r">
              <a:defRPr sz="8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25" name="Shape 1545"/>
          <p:cNvSpPr/>
          <p:nvPr/>
        </p:nvSpPr>
        <p:spPr>
          <a:xfrm>
            <a:off x="379934" y="411281"/>
            <a:ext cx="4105553" cy="24574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4000">
                <a:solidFill>
                  <a:srgbClr val="656565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什么是消息中间件</a:t>
            </a:r>
            <a:endParaRPr lang="zh-CN" altLang="en-US" sz="1600" b="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1498915-2F23-4C56-B8AE-D4E24087E290}"/>
              </a:ext>
            </a:extLst>
          </p:cNvPr>
          <p:cNvSpPr/>
          <p:nvPr/>
        </p:nvSpPr>
        <p:spPr>
          <a:xfrm>
            <a:off x="611560" y="843558"/>
            <a:ext cx="68407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是利用高效可靠的消息传递机制进行异步的数据传输，并基于数据通信进行分布式系统的集成。通过提供消息队列模型和消息传递机制，可以在分布式环境下扩展进程间的通信。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66EC4897-870D-4E3D-B516-2E7C3C66E4DE}"/>
              </a:ext>
            </a:extLst>
          </p:cNvPr>
          <p:cNvSpPr>
            <a:spLocks/>
          </p:cNvSpPr>
          <p:nvPr/>
        </p:nvSpPr>
        <p:spPr bwMode="auto">
          <a:xfrm rot="10800000">
            <a:off x="755576" y="3579862"/>
            <a:ext cx="1090190" cy="96621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2"/>
          </a:soli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D2C94D70-D5CB-4798-8AB4-4EB19519ADE8}"/>
              </a:ext>
            </a:extLst>
          </p:cNvPr>
          <p:cNvSpPr>
            <a:spLocks/>
          </p:cNvSpPr>
          <p:nvPr/>
        </p:nvSpPr>
        <p:spPr bwMode="auto">
          <a:xfrm rot="10800000">
            <a:off x="755576" y="1851670"/>
            <a:ext cx="1090190" cy="96621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accent1"/>
          </a:soli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C76E301-DF33-4863-9E80-9EEA78B30DF3}"/>
              </a:ext>
            </a:extLst>
          </p:cNvPr>
          <p:cNvSpPr txBox="1"/>
          <p:nvPr/>
        </p:nvSpPr>
        <p:spPr>
          <a:xfrm>
            <a:off x="907143" y="2134721"/>
            <a:ext cx="787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消息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05BBDCC-6977-496E-A55E-AD659D9DFE6B}"/>
              </a:ext>
            </a:extLst>
          </p:cNvPr>
          <p:cNvSpPr txBox="1"/>
          <p:nvPr/>
        </p:nvSpPr>
        <p:spPr>
          <a:xfrm>
            <a:off x="796614" y="3862913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中间件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092735-D260-42B5-9D31-F1309BD05C4B}"/>
              </a:ext>
            </a:extLst>
          </p:cNvPr>
          <p:cNvSpPr txBox="1"/>
          <p:nvPr/>
        </p:nvSpPr>
        <p:spPr>
          <a:xfrm>
            <a:off x="2282552" y="2118440"/>
            <a:ext cx="446449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消息即数据</a:t>
            </a:r>
            <a:endParaRPr lang="en-US" altLang="zh-CN" sz="14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消息只要是二进制数据即可</a:t>
            </a:r>
            <a:endParaRPr lang="en-US" altLang="zh-CN" sz="14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不管是</a:t>
            </a:r>
            <a:r>
              <a:rPr lang="en-US" altLang="zh-CN" sz="1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json,</a:t>
            </a:r>
            <a:r>
              <a:rPr lang="zh-CN" altLang="en-US" sz="1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还是</a:t>
            </a:r>
            <a:r>
              <a:rPr lang="en-US" altLang="zh-CN" sz="1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sz="1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，还是加密或者压缩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E0EEAB6-1860-4B53-9A27-1394179C506A}"/>
              </a:ext>
            </a:extLst>
          </p:cNvPr>
          <p:cNvSpPr txBox="1"/>
          <p:nvPr/>
        </p:nvSpPr>
        <p:spPr>
          <a:xfrm>
            <a:off x="2288406" y="3585914"/>
            <a:ext cx="5184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一种独立的系统软件或者服务程序，分布式应用软件借助这种软件在不同技术之间共享资源</a:t>
            </a:r>
            <a:endParaRPr lang="en-US" altLang="zh-CN" sz="14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更加简单点说，就是物流公司</a:t>
            </a:r>
            <a:endParaRPr lang="en-US" altLang="zh-CN" sz="14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只负责数据整理，传递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路由删除</a:t>
            </a:r>
            <a:endParaRPr lang="zh-CN" altLang="en-US" dirty="0"/>
          </a:p>
        </p:txBody>
      </p:sp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6A0DCF0C-4011-40C7-B9FF-2428504947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903788"/>
            <a:ext cx="2057400" cy="273050"/>
          </a:xfrm>
        </p:spPr>
        <p:txBody>
          <a:bodyPr/>
          <a:lstStyle/>
          <a:p>
            <a:r>
              <a:rPr lang="en-US" altLang="zh-CN"/>
              <a:t>-</a:t>
            </a:r>
            <a:fld id="{B19D5983-A304-4590-AC02-D1A7D3A85124}" type="slidenum">
              <a:rPr lang="zh-CN" altLang="en-US" smtClean="0"/>
              <a:pPr/>
              <a:t>50</a:t>
            </a:fld>
            <a:r>
              <a:rPr lang="en-US" altLang="zh-CN"/>
              <a:t>-</a:t>
            </a: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8B9B4E0-D876-403A-978B-77C24AF0DF3F}"/>
              </a:ext>
            </a:extLst>
          </p:cNvPr>
          <p:cNvSpPr/>
          <p:nvPr/>
        </p:nvSpPr>
        <p:spPr>
          <a:xfrm>
            <a:off x="565529" y="870288"/>
            <a:ext cx="761484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/>
              <a:t>RocketMQ有两个触发点来删除路由信息</a:t>
            </a:r>
            <a:r>
              <a:rPr lang="zh-CN" altLang="en-US" sz="1400" dirty="0"/>
              <a:t>：</a:t>
            </a:r>
          </a:p>
          <a:p>
            <a:endParaRPr lang="zh-CN" altLang="en-US" sz="1400" dirty="0"/>
          </a:p>
          <a:p>
            <a:r>
              <a:rPr lang="zh-CN" altLang="en-US" sz="1400" dirty="0"/>
              <a:t>   NameServer定期扫描brokerLiveTable检测上次心跳包与当前系统的时间差，如果时间超过120s，      则需要移除broker。</a:t>
            </a:r>
          </a:p>
          <a:p>
            <a:r>
              <a:rPr lang="zh-CN" altLang="en-US" sz="1400" dirty="0"/>
              <a:t>   Broker在正常关闭的情况下，会执行unregisterBroker指令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dirty="0"/>
              <a:t>这两种方式路由删除的方法都是一样的，就是从相关路由表中删除与该broker相关的信息。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40F32F-C903-40F2-AEB8-EE055DB95840}"/>
              </a:ext>
            </a:extLst>
          </p:cNvPr>
          <p:cNvSpPr/>
          <p:nvPr/>
        </p:nvSpPr>
        <p:spPr>
          <a:xfrm>
            <a:off x="582173" y="2534020"/>
            <a:ext cx="2918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solidFill>
                  <a:srgbClr val="24292E"/>
                </a:solidFill>
                <a:latin typeface="-apple-system"/>
              </a:rPr>
              <a:t>NamesrvController#initialize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1E2C63-3118-410E-AD60-608DCD3B6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2864306"/>
            <a:ext cx="6615113" cy="15359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A7EC535-C800-4DBE-A485-7C929F4CEA52}"/>
              </a:ext>
            </a:extLst>
          </p:cNvPr>
          <p:cNvSpPr/>
          <p:nvPr/>
        </p:nvSpPr>
        <p:spPr>
          <a:xfrm>
            <a:off x="683569" y="4502960"/>
            <a:ext cx="4131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solidFill>
                  <a:srgbClr val="24292E"/>
                </a:solidFill>
                <a:latin typeface="-apple-system"/>
              </a:rPr>
              <a:t>RouteInfoManager#scanNotActiveBroker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37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路由发现</a:t>
            </a:r>
            <a:endParaRPr lang="zh-CN" altLang="en-US" dirty="0"/>
          </a:p>
        </p:txBody>
      </p:sp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415225DE-F7AF-4E76-ACED-A801B4EBC6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840288"/>
            <a:ext cx="2057400" cy="273050"/>
          </a:xfrm>
        </p:spPr>
        <p:txBody>
          <a:bodyPr/>
          <a:lstStyle/>
          <a:p>
            <a:r>
              <a:rPr lang="en-US" altLang="zh-CN"/>
              <a:t>-</a:t>
            </a:r>
            <a:fld id="{B19D5983-A304-4590-AC02-D1A7D3A85124}" type="slidenum">
              <a:rPr lang="zh-CN" altLang="en-US" smtClean="0"/>
              <a:pPr/>
              <a:t>51</a:t>
            </a:fld>
            <a:r>
              <a:rPr lang="en-US" altLang="zh-CN"/>
              <a:t>-</a:t>
            </a: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A522A56-0087-470A-B282-209FA78AEF55}"/>
              </a:ext>
            </a:extLst>
          </p:cNvPr>
          <p:cNvSpPr/>
          <p:nvPr/>
        </p:nvSpPr>
        <p:spPr>
          <a:xfrm>
            <a:off x="737574" y="843558"/>
            <a:ext cx="4782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solidFill>
                  <a:srgbClr val="24292E"/>
                </a:solidFill>
                <a:latin typeface="-apple-system"/>
              </a:rPr>
              <a:t>DefaultRequestProcessor</a:t>
            </a:r>
            <a:r>
              <a:rPr lang="en-US" altLang="zh-CN" b="1" i="1" dirty="0">
                <a:solidFill>
                  <a:srgbClr val="24292E"/>
                </a:solidFill>
                <a:latin typeface="-apple-system"/>
              </a:rPr>
              <a:t> # </a:t>
            </a:r>
            <a:r>
              <a:rPr lang="en-US" altLang="zh-CN" b="1" i="1" dirty="0" err="1">
                <a:solidFill>
                  <a:srgbClr val="24292E"/>
                </a:solidFill>
                <a:latin typeface="-apple-system"/>
              </a:rPr>
              <a:t>getRouteInfoByTopic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E16641-BCA7-4C22-B37C-E0279E1C2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1244769"/>
            <a:ext cx="7614846" cy="348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4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ï$1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ïṡḻidé" hidden="1"/>
          <p:cNvGraphicFramePr>
            <a:graphicFrameLocks noChangeAspect="1"/>
          </p:cNvGraphicFramePr>
          <p:nvPr/>
        </p:nvGraphicFramePr>
        <p:xfrm>
          <a:off x="1191" y="16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think-cell Slide" r:id="rId5" imgW="0" imgH="0" progId="TCLayout.ActiveDocument.1">
                  <p:embed/>
                </p:oleObj>
              </mc:Choice>
              <mc:Fallback>
                <p:oleObj name="think-cell Slide" r:id="rId5" imgW="0" imgH="0" progId="TCLayout.ActiveDocument.1">
                  <p:embed/>
                  <p:pic>
                    <p:nvPicPr>
                      <p:cNvPr id="0" name="ïṡḻidé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16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ṡḻîḋe" hidden="1"/>
          <p:cNvSpPr/>
          <p:nvPr/>
        </p:nvSpPr>
        <p:spPr>
          <a:xfrm>
            <a:off x="0" y="450"/>
            <a:ext cx="119063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53018" y="1834013"/>
            <a:ext cx="4036695" cy="1245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7500" b="1" dirty="0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THANKS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科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280" y="3028950"/>
            <a:ext cx="347980" cy="347980"/>
          </a:xfrm>
          <a:prstGeom prst="rect">
            <a:avLst/>
          </a:prstGeom>
        </p:spPr>
      </p:pic>
      <p:sp>
        <p:nvSpPr>
          <p:cNvPr id="21" name="Shape 1545"/>
          <p:cNvSpPr/>
          <p:nvPr userDrawn="1"/>
        </p:nvSpPr>
        <p:spPr>
          <a:xfrm>
            <a:off x="379934" y="411281"/>
            <a:ext cx="4105553" cy="2462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4000">
                <a:solidFill>
                  <a:srgbClr val="656565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中间件解决什么</a:t>
            </a:r>
            <a:r>
              <a:rPr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1600" b="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D001A62-37AB-4C3B-B156-916862E6D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492" y="802227"/>
            <a:ext cx="1377950" cy="299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13" tIns="41456" rIns="82913" bIns="41456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应用解耦</a:t>
            </a:r>
          </a:p>
        </p:txBody>
      </p:sp>
      <p:sp>
        <p:nvSpPr>
          <p:cNvPr id="33" name="文本框 13">
            <a:extLst>
              <a:ext uri="{FF2B5EF4-FFF2-40B4-BE49-F238E27FC236}">
                <a16:creationId xmlns:a16="http://schemas.microsoft.com/office/drawing/2014/main" id="{DC808E99-3803-48FA-8716-729FA0031D33}"/>
              </a:ext>
            </a:extLst>
          </p:cNvPr>
          <p:cNvSpPr txBox="1"/>
          <p:nvPr/>
        </p:nvSpPr>
        <p:spPr>
          <a:xfrm>
            <a:off x="504276" y="1347166"/>
            <a:ext cx="4061048" cy="851981"/>
          </a:xfrm>
          <a:prstGeom prst="rect">
            <a:avLst/>
          </a:prstGeom>
          <a:noFill/>
        </p:spPr>
        <p:txBody>
          <a:bodyPr wrap="square" lIns="65804" tIns="32901" rIns="65804" bIns="32901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  <a:t>系统的耦合性越高，容错性就越低。以电商应用为例，用户创建订单后，如果耦合调用库存系统、物流系统、支付系统，任何一个子系统出了故障或者因为升级等原因暂时不可用，都会造成下单操作异常，影响用户使用体验。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微软雅黑" pitchFamily="34" charset="-122"/>
            </a:endParaRPr>
          </a:p>
        </p:txBody>
      </p:sp>
      <p:sp>
        <p:nvSpPr>
          <p:cNvPr id="34" name="TextBox 234">
            <a:extLst>
              <a:ext uri="{FF2B5EF4-FFF2-40B4-BE49-F238E27FC236}">
                <a16:creationId xmlns:a16="http://schemas.microsoft.com/office/drawing/2014/main" id="{193A71F3-45BC-49B0-9700-2C6D1ADF7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627" y="801712"/>
            <a:ext cx="296863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8" tIns="34285" rIns="68568" bIns="3428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id-ID" altLang="zh-CN" sz="1100" b="1" dirty="0">
                <a:solidFill>
                  <a:schemeClr val="bg1"/>
                </a:solidFill>
                <a:latin typeface="Raleway"/>
              </a:rPr>
              <a:t>01</a:t>
            </a:r>
          </a:p>
        </p:txBody>
      </p:sp>
      <p:sp>
        <p:nvSpPr>
          <p:cNvPr id="35" name="AutoShape 4">
            <a:extLst>
              <a:ext uri="{FF2B5EF4-FFF2-40B4-BE49-F238E27FC236}">
                <a16:creationId xmlns:a16="http://schemas.microsoft.com/office/drawing/2014/main" id="{F193FB9B-28BE-40ED-969B-1322F4DC7F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54500" y="24257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2E646EC8-18C6-4729-ABEF-15BBE45191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280" y="1068412"/>
            <a:ext cx="2520280" cy="1528451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7A711930-6476-4D3E-A864-E79D45060D6C}"/>
              </a:ext>
            </a:extLst>
          </p:cNvPr>
          <p:cNvSpPr/>
          <p:nvPr/>
        </p:nvSpPr>
        <p:spPr>
          <a:xfrm>
            <a:off x="471264" y="3126734"/>
            <a:ext cx="398607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  <a:t>使用消息队列解耦合，系统的耦合性就会提高了。比如物流系统发生故障，需要几分钟才能来修复，在这段时间内，物流系统要处理的数据被缓存到消息队列中，用户的下单操作正常完成。当物流系统回复后，补充处理存在消息队列中的订单消息即可，终端系统感知不到物流系统发生过几分钟故障。</a:t>
            </a:r>
          </a:p>
          <a:p>
            <a: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sz="11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59110606-E136-479B-8AF4-D1A15C7F1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64" y="2938140"/>
            <a:ext cx="3816424" cy="19499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46BCC56B-1C84-43FC-88F4-67B577B40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354780"/>
            <a:ext cx="1555750" cy="299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13" tIns="41456" rIns="82913" bIns="41456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流量削峰</a:t>
            </a:r>
            <a:endParaRPr lang="zh-CN" altLang="en-US" sz="1400" dirty="0">
              <a:solidFill>
                <a:schemeClr val="accent2"/>
              </a:solidFill>
              <a:latin typeface="Impact" pitchFamily="34" charset="0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23" name="Oval 194">
            <a:extLst>
              <a:ext uri="{FF2B5EF4-FFF2-40B4-BE49-F238E27FC236}">
                <a16:creationId xmlns:a16="http://schemas.microsoft.com/office/drawing/2014/main" id="{046A3A66-A7D8-41A5-A2D5-A16D04911C7A}"/>
              </a:ext>
            </a:extLst>
          </p:cNvPr>
          <p:cNvSpPr/>
          <p:nvPr/>
        </p:nvSpPr>
        <p:spPr>
          <a:xfrm>
            <a:off x="469132" y="341536"/>
            <a:ext cx="290512" cy="2905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5" rIns="68568" bIns="3428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4" name="TextBox 238">
            <a:extLst>
              <a:ext uri="{FF2B5EF4-FFF2-40B4-BE49-F238E27FC236}">
                <a16:creationId xmlns:a16="http://schemas.microsoft.com/office/drawing/2014/main" id="{3C55F012-FB6D-4DCE-9019-1709E4BD2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363761"/>
            <a:ext cx="2952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8" tIns="34285" rIns="68568" bIns="3428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id-ID" altLang="zh-CN" sz="1100" b="1">
                <a:solidFill>
                  <a:schemeClr val="bg1"/>
                </a:solidFill>
                <a:latin typeface="Raleway"/>
              </a:rPr>
              <a:t>02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680A242-19E0-4FC6-A674-9F2DF1B0047F}"/>
              </a:ext>
            </a:extLst>
          </p:cNvPr>
          <p:cNvSpPr/>
          <p:nvPr/>
        </p:nvSpPr>
        <p:spPr>
          <a:xfrm>
            <a:off x="251520" y="987574"/>
            <a:ext cx="4572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  <a:t>应用系统如果遇到系统请求流量的瞬间猛增，有可能会将系统压垮。有了消息队列可以将大量请求缓存起来，分散到很长一段时间处理，这样可以大大提到系统的稳定性和用户体验。</a:t>
            </a:r>
            <a:endParaRPr lang="en-US" altLang="zh-CN" sz="11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11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  <a:t>一般情况，为了保证系统的稳定性，如果系统负载超过阈值，就会阻止用户请求，这会影响用户体验，而如果使用消息队列将请求缓存起来，等待系统处理完毕后通知用户下单完毕，这样总不能下单体验要好。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C3DDE6A-AB74-44C5-9C91-2F24CB6E7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527499"/>
            <a:ext cx="2088233" cy="2197421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05C0FC73-4452-4197-A5E9-A3BC428649CC}"/>
              </a:ext>
            </a:extLst>
          </p:cNvPr>
          <p:cNvSpPr/>
          <p:nvPr/>
        </p:nvSpPr>
        <p:spPr>
          <a:xfrm>
            <a:off x="251520" y="3147814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  <a:t>处于经济考量目的：</a:t>
            </a:r>
          </a:p>
          <a:p>
            <a: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  <a:t>业务系统正常时段的</a:t>
            </a:r>
            <a:r>
              <a:rPr lang="en-US" altLang="zh-CN" sz="1100" dirty="0">
                <a:latin typeface="楷体" panose="02010609060101010101" pitchFamily="49" charset="-122"/>
                <a:ea typeface="楷体" panose="02010609060101010101" pitchFamily="49" charset="-122"/>
              </a:rPr>
              <a:t>QPS</a:t>
            </a:r>
            <a: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  <a:t>如果是</a:t>
            </a:r>
            <a:r>
              <a:rPr lang="en-US" altLang="zh-CN" sz="1100" dirty="0">
                <a:latin typeface="楷体" panose="02010609060101010101" pitchFamily="49" charset="-122"/>
                <a:ea typeface="楷体" panose="02010609060101010101" pitchFamily="49" charset="-122"/>
              </a:rPr>
              <a:t>1000</a:t>
            </a:r>
            <a: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  <a:t>，流量最高峰是</a:t>
            </a:r>
            <a:r>
              <a:rPr lang="en-US" altLang="zh-CN" sz="1100" dirty="0">
                <a:latin typeface="楷体" panose="02010609060101010101" pitchFamily="49" charset="-122"/>
                <a:ea typeface="楷体" panose="02010609060101010101" pitchFamily="49" charset="-122"/>
              </a:rPr>
              <a:t>10000</a:t>
            </a:r>
            <a: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  <a:t>，为了应对流量高峰配置高性能的服务器显然不划算，这时可以使用消息队列对峰值流量削峰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5A6EE58-2479-4C10-8078-3E67615CA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922" y="2898358"/>
            <a:ext cx="2320675" cy="20377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7CBA0BD-9CE1-4B6D-895F-2190CC8F5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666371"/>
            <a:ext cx="4463082" cy="252300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20AC994-97D0-4955-95E6-5EE78341035B}"/>
              </a:ext>
            </a:extLst>
          </p:cNvPr>
          <p:cNvSpPr/>
          <p:nvPr/>
        </p:nvSpPr>
        <p:spPr>
          <a:xfrm>
            <a:off x="149850" y="1351682"/>
            <a:ext cx="34140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  <a:t>通过消息队列可以让数据在多个</a:t>
            </a:r>
            <a:r>
              <a:rPr lang="zh-CN" altLang="en-US" sz="11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系统之间</a:t>
            </a:r>
            <a: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  <a:t>进行流通。数据的产生方不需要关心谁来使用数据，只需要将数据发送到消息队列，数据使用方直接在消息队列中直接获取数据即可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40F80C-1374-4748-BBC5-644D622D8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6" y="2442468"/>
            <a:ext cx="3972200" cy="2548137"/>
          </a:xfrm>
          <a:prstGeom prst="rect">
            <a:avLst/>
          </a:prstGeom>
        </p:spPr>
      </p:pic>
      <p:sp>
        <p:nvSpPr>
          <p:cNvPr id="13" name="文本框 13">
            <a:extLst>
              <a:ext uri="{FF2B5EF4-FFF2-40B4-BE49-F238E27FC236}">
                <a16:creationId xmlns:a16="http://schemas.microsoft.com/office/drawing/2014/main" id="{6A043B23-86A5-4FDC-8461-308478D82271}"/>
              </a:ext>
            </a:extLst>
          </p:cNvPr>
          <p:cNvSpPr txBox="1"/>
          <p:nvPr/>
        </p:nvSpPr>
        <p:spPr>
          <a:xfrm>
            <a:off x="616199" y="363323"/>
            <a:ext cx="1674813" cy="303048"/>
          </a:xfrm>
          <a:prstGeom prst="rect">
            <a:avLst/>
          </a:prstGeom>
          <a:noFill/>
        </p:spPr>
        <p:txBody>
          <a:bodyPr lIns="65804" tIns="32901" rIns="65804" bIns="32901"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数据分发</a:t>
            </a:r>
          </a:p>
        </p:txBody>
      </p:sp>
      <p:sp>
        <p:nvSpPr>
          <p:cNvPr id="14" name="Oval 256">
            <a:extLst>
              <a:ext uri="{FF2B5EF4-FFF2-40B4-BE49-F238E27FC236}">
                <a16:creationId xmlns:a16="http://schemas.microsoft.com/office/drawing/2014/main" id="{9255A372-02FA-4A69-B812-59364C4CC0A7}"/>
              </a:ext>
            </a:extLst>
          </p:cNvPr>
          <p:cNvSpPr/>
          <p:nvPr/>
        </p:nvSpPr>
        <p:spPr>
          <a:xfrm>
            <a:off x="327274" y="375858"/>
            <a:ext cx="288925" cy="2905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5" rIns="68568" bIns="3428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5" name="TextBox 246">
            <a:extLst>
              <a:ext uri="{FF2B5EF4-FFF2-40B4-BE49-F238E27FC236}">
                <a16:creationId xmlns:a16="http://schemas.microsoft.com/office/drawing/2014/main" id="{863E9F4D-E8F1-443B-8953-93C3B1624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86" y="398083"/>
            <a:ext cx="2952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8" tIns="34285" rIns="68568" bIns="3428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1100" b="1" dirty="0">
                <a:solidFill>
                  <a:schemeClr val="bg1"/>
                </a:solidFill>
                <a:latin typeface="Raleway"/>
              </a:rPr>
              <a:t>03</a:t>
            </a:r>
            <a:endParaRPr lang="id-ID" altLang="zh-CN" sz="1100" b="1" dirty="0">
              <a:solidFill>
                <a:schemeClr val="bg1"/>
              </a:solidFill>
              <a:latin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MQ</a:t>
            </a:r>
            <a:r>
              <a:rPr lang="zh-CN" altLang="en-US" dirty="0" smtClean="0"/>
              <a:t>的优缺点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B8592D-716A-43F1-8F7B-3D0B723097B8}"/>
              </a:ext>
            </a:extLst>
          </p:cNvPr>
          <p:cNvSpPr txBox="1"/>
          <p:nvPr/>
        </p:nvSpPr>
        <p:spPr>
          <a:xfrm>
            <a:off x="796033" y="987574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优点：</a:t>
            </a:r>
            <a:r>
              <a:rPr lang="zh-CN" altLang="en-US" sz="1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解耦、削峰、数据分发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24AB92-7990-4479-96DE-53D236A5A7BA}"/>
              </a:ext>
            </a:extLst>
          </p:cNvPr>
          <p:cNvSpPr txBox="1"/>
          <p:nvPr/>
        </p:nvSpPr>
        <p:spPr>
          <a:xfrm>
            <a:off x="835303" y="1640190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缺点 ：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40D461E-39BC-47AC-919F-F309B4E10A49}"/>
              </a:ext>
            </a:extLst>
          </p:cNvPr>
          <p:cNvSpPr/>
          <p:nvPr/>
        </p:nvSpPr>
        <p:spPr>
          <a:xfrm>
            <a:off x="1475656" y="2025636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系统可用性降低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4187D10-143B-4526-9E91-BBAA3E52E26A}"/>
              </a:ext>
            </a:extLst>
          </p:cNvPr>
          <p:cNvSpPr/>
          <p:nvPr/>
        </p:nvSpPr>
        <p:spPr>
          <a:xfrm>
            <a:off x="1475656" y="2889151"/>
            <a:ext cx="18115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系统复杂度提高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FB75ED7-06A7-4F8E-AF20-6411EC817A31}"/>
              </a:ext>
            </a:extLst>
          </p:cNvPr>
          <p:cNvSpPr/>
          <p:nvPr/>
        </p:nvSpPr>
        <p:spPr>
          <a:xfrm>
            <a:off x="1475656" y="3926644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一致性问题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EAD1385-68B9-408A-83B7-1068D3BBA67E}"/>
              </a:ext>
            </a:extLst>
          </p:cNvPr>
          <p:cNvSpPr/>
          <p:nvPr/>
        </p:nvSpPr>
        <p:spPr>
          <a:xfrm>
            <a:off x="1691680" y="2522244"/>
            <a:ext cx="56166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  <a:t>系统引入的外部依赖越多，系统稳定性越差。一旦</a:t>
            </a:r>
            <a:r>
              <a:rPr lang="en-US" altLang="zh-CN" sz="1100" dirty="0">
                <a:latin typeface="楷体" panose="02010609060101010101" pitchFamily="49" charset="-122"/>
                <a:ea typeface="楷体" panose="02010609060101010101" pitchFamily="49" charset="-122"/>
              </a:rPr>
              <a:t>MQ</a:t>
            </a:r>
            <a: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  <a:t>宕机，就会对业务造成影响。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BE9F8F1-9ACF-43A6-ABE3-400A2E6DA86E}"/>
              </a:ext>
            </a:extLst>
          </p:cNvPr>
          <p:cNvSpPr/>
          <p:nvPr/>
        </p:nvSpPr>
        <p:spPr>
          <a:xfrm>
            <a:off x="1727829" y="3471123"/>
            <a:ext cx="65552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楷体" panose="02010609060101010101" pitchFamily="49" charset="-122"/>
                <a:ea typeface="楷体" panose="02010609060101010101" pitchFamily="49" charset="-122"/>
              </a:rPr>
              <a:t>MQ</a:t>
            </a:r>
            <a: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  <a:t>的加入大大增加了系统的复杂度，以前系统间是同步的远程调用，现在是通过</a:t>
            </a:r>
            <a:r>
              <a:rPr lang="en-US" altLang="zh-CN" sz="1100" dirty="0">
                <a:latin typeface="楷体" panose="02010609060101010101" pitchFamily="49" charset="-122"/>
                <a:ea typeface="楷体" panose="02010609060101010101" pitchFamily="49" charset="-122"/>
              </a:rPr>
              <a:t>MQ</a:t>
            </a:r>
            <a: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  <a:t>进行异步调用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0907001-80A4-4D31-A3B0-8D91491D079C}"/>
              </a:ext>
            </a:extLst>
          </p:cNvPr>
          <p:cNvSpPr/>
          <p:nvPr/>
        </p:nvSpPr>
        <p:spPr>
          <a:xfrm>
            <a:off x="1778685" y="4420002"/>
            <a:ext cx="67537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  <a:t>系统处理完业务，通过</a:t>
            </a:r>
            <a:r>
              <a:rPr lang="en-US" altLang="zh-CN" sz="1100" dirty="0">
                <a:latin typeface="楷体" panose="02010609060101010101" pitchFamily="49" charset="-122"/>
                <a:ea typeface="楷体" panose="02010609060101010101" pitchFamily="49" charset="-122"/>
              </a:rPr>
              <a:t>MQ</a:t>
            </a:r>
            <a: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  <a:t>给</a:t>
            </a:r>
            <a:r>
              <a:rPr lang="en-US" altLang="zh-CN" sz="1100" dirty="0"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1100" dirty="0">
                <a:latin typeface="楷体" panose="02010609060101010101" pitchFamily="49" charset="-122"/>
                <a:ea typeface="楷体" panose="02010609060101010101" pitchFamily="49" charset="-122"/>
              </a:rPr>
              <a:t>C</a:t>
            </a:r>
            <a: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1100" dirty="0">
                <a:latin typeface="楷体" panose="02010609060101010101" pitchFamily="49" charset="-122"/>
                <a:ea typeface="楷体" panose="02010609060101010101" pitchFamily="49" charset="-122"/>
              </a:rPr>
              <a:t>D</a:t>
            </a:r>
            <a: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  <a:t>三个系统发消息数据，如果</a:t>
            </a:r>
            <a:r>
              <a:rPr lang="en-US" altLang="zh-CN" sz="1100" dirty="0"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  <a:t>系统、</a:t>
            </a:r>
            <a:r>
              <a:rPr lang="en-US" altLang="zh-CN" sz="1100" dirty="0">
                <a:latin typeface="楷体" panose="02010609060101010101" pitchFamily="49" charset="-122"/>
                <a:ea typeface="楷体" panose="02010609060101010101" pitchFamily="49" charset="-122"/>
              </a:rPr>
              <a:t>C</a:t>
            </a:r>
            <a: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  <a:t>系统处理成功，</a:t>
            </a:r>
            <a:r>
              <a:rPr lang="en-US" altLang="zh-CN" sz="1100" dirty="0">
                <a:latin typeface="楷体" panose="02010609060101010101" pitchFamily="49" charset="-122"/>
                <a:ea typeface="楷体" panose="02010609060101010101" pitchFamily="49" charset="-122"/>
              </a:rPr>
              <a:t>D</a:t>
            </a:r>
            <a:r>
              <a:rPr lang="zh-CN" altLang="en-US" sz="1100" dirty="0">
                <a:latin typeface="楷体" panose="02010609060101010101" pitchFamily="49" charset="-122"/>
                <a:ea typeface="楷体" panose="02010609060101010101" pitchFamily="49" charset="-122"/>
              </a:rPr>
              <a:t>系统处理失败</a:t>
            </a:r>
          </a:p>
        </p:txBody>
      </p:sp>
    </p:spTree>
    <p:extLst>
      <p:ext uri="{BB962C8B-B14F-4D97-AF65-F5344CB8AC3E}">
        <p14:creationId xmlns:p14="http://schemas.microsoft.com/office/powerpoint/2010/main" val="477896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3891</Words>
  <Application>Microsoft Office PowerPoint</Application>
  <PresentationFormat>全屏显示(16:9)</PresentationFormat>
  <Paragraphs>349</Paragraphs>
  <Slides>52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76" baseType="lpstr">
      <vt:lpstr>-apple-system</vt:lpstr>
      <vt:lpstr>Arial Unicode MS</vt:lpstr>
      <vt:lpstr>FontAwesome</vt:lpstr>
      <vt:lpstr>Lato</vt:lpstr>
      <vt:lpstr>Lato Black</vt:lpstr>
      <vt:lpstr>Microsoft YaHei Light</vt:lpstr>
      <vt:lpstr>新細明體</vt:lpstr>
      <vt:lpstr>Raleway</vt:lpstr>
      <vt:lpstr>SFMono-Regular</vt:lpstr>
      <vt:lpstr>Source Code Pro</vt:lpstr>
      <vt:lpstr>Source Han Serif SC</vt:lpstr>
      <vt:lpstr>等线</vt:lpstr>
      <vt:lpstr>等线 Light</vt:lpstr>
      <vt:lpstr>楷体</vt:lpstr>
      <vt:lpstr>宋体</vt:lpstr>
      <vt:lpstr>微软雅黑</vt:lpstr>
      <vt:lpstr>张海山锐谐体2.0-授权联系：Samtype@QQ.com</vt:lpstr>
      <vt:lpstr>Arial</vt:lpstr>
      <vt:lpstr>Arial Bold</vt:lpstr>
      <vt:lpstr>Calibri</vt:lpstr>
      <vt:lpstr>Helvetica</vt:lpstr>
      <vt:lpstr>Impact</vt:lpstr>
      <vt:lpstr>Office 主题​​</vt:lpstr>
      <vt:lpstr>think-cell 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MQ的优缺点</vt:lpstr>
      <vt:lpstr>常用消息中间件对比</vt:lpstr>
      <vt:lpstr>PowerPoint 演示文稿</vt:lpstr>
      <vt:lpstr>角色介绍</vt:lpstr>
      <vt:lpstr>PowerPoint 演示文稿</vt:lpstr>
      <vt:lpstr>消息发送样例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使用限制</vt:lpstr>
      <vt:lpstr>PowerPoint 演示文稿</vt:lpstr>
      <vt:lpstr>集群特点</vt:lpstr>
      <vt:lpstr>集群模式</vt:lpstr>
      <vt:lpstr>PowerPoint 演示文稿</vt:lpstr>
      <vt:lpstr>集群特性分析</vt:lpstr>
      <vt:lpstr>Nameserver</vt:lpstr>
      <vt:lpstr>broker</vt:lpstr>
      <vt:lpstr>PowerPoint 演示文稿</vt:lpstr>
      <vt:lpstr>PowerPoint 演示文稿</vt:lpstr>
      <vt:lpstr>PowerPoint 演示文稿</vt:lpstr>
      <vt:lpstr>consumer</vt:lpstr>
      <vt:lpstr>PowerPoint 演示文稿</vt:lpstr>
      <vt:lpstr>PowerPoint 演示文稿</vt:lpstr>
      <vt:lpstr>Producer</vt:lpstr>
      <vt:lpstr>PowerPoint 演示文稿</vt:lpstr>
      <vt:lpstr>RocketMQ监控平台部署</vt:lpstr>
      <vt:lpstr>PowerPoint 演示文稿</vt:lpstr>
      <vt:lpstr>启动</vt:lpstr>
      <vt:lpstr>路由管理</vt:lpstr>
      <vt:lpstr>PowerPoint 演示文稿</vt:lpstr>
      <vt:lpstr>路由注册</vt:lpstr>
      <vt:lpstr>PowerPoint 演示文稿</vt:lpstr>
      <vt:lpstr>路由删除</vt:lpstr>
      <vt:lpstr>路由发现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金融科技的未来，不在金融，而在数字中国的全景。</dc:title>
  <dc:creator>smy-z</dc:creator>
  <cp:lastModifiedBy>luoxixiang01224</cp:lastModifiedBy>
  <cp:revision>184</cp:revision>
  <dcterms:created xsi:type="dcterms:W3CDTF">2020-12-17T02:23:54Z</dcterms:created>
  <dcterms:modified xsi:type="dcterms:W3CDTF">2021-08-30T03:56:26Z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2052-2.2.0.3563</vt:lpwstr>
  </property>
</Properties>
</file>